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Lst>
  <p:notesMasterIdLst>
    <p:notesMasterId r:id="rId19"/>
  </p:notesMasterIdLst>
  <p:sldIdLst>
    <p:sldId id="308" r:id="rId3"/>
    <p:sldId id="268" r:id="rId4"/>
    <p:sldId id="271" r:id="rId5"/>
    <p:sldId id="278" r:id="rId6"/>
    <p:sldId id="301" r:id="rId7"/>
    <p:sldId id="302" r:id="rId8"/>
    <p:sldId id="303" r:id="rId9"/>
    <p:sldId id="304" r:id="rId10"/>
    <p:sldId id="305" r:id="rId11"/>
    <p:sldId id="310" r:id="rId12"/>
    <p:sldId id="312" r:id="rId13"/>
    <p:sldId id="311" r:id="rId14"/>
    <p:sldId id="313" r:id="rId15"/>
    <p:sldId id="306" r:id="rId16"/>
    <p:sldId id="307" r:id="rId17"/>
    <p:sldId id="309" r:id="rId18"/>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1B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09" autoAdjust="0"/>
    <p:restoredTop sz="95179" autoAdjust="0"/>
  </p:normalViewPr>
  <p:slideViewPr>
    <p:cSldViewPr>
      <p:cViewPr varScale="1">
        <p:scale>
          <a:sx n="106" d="100"/>
          <a:sy n="106" d="100"/>
        </p:scale>
        <p:origin x="126" y="132"/>
      </p:cViewPr>
      <p:guideLst>
        <p:guide orient="horz" pos="894"/>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1242D-1A13-0844-BB42-53438A24DEB4}" type="datetimeFigureOut">
              <a:rPr kumimoji="1" lang="zh-CN" altLang="en-US" smtClean="0"/>
              <a:t>2020/11/2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C0EBC2-39C9-5042-B128-D73BA5C957CA}" type="slidenum">
              <a:rPr kumimoji="1" lang="zh-CN" altLang="en-US" smtClean="0"/>
              <a:t>‹#›</a:t>
            </a:fld>
            <a:endParaRPr kumimoji="1" lang="zh-CN" altLang="en-US"/>
          </a:p>
        </p:txBody>
      </p:sp>
    </p:spTree>
    <p:extLst>
      <p:ext uri="{BB962C8B-B14F-4D97-AF65-F5344CB8AC3E}">
        <p14:creationId xmlns:p14="http://schemas.microsoft.com/office/powerpoint/2010/main" val="401622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EC0EBC2-39C9-5042-B128-D73BA5C957CA}" type="slidenum">
              <a:rPr kumimoji="1" lang="zh-CN" altLang="en-US" smtClean="0"/>
              <a:t>2</a:t>
            </a:fld>
            <a:endParaRPr kumimoji="1" lang="zh-CN" altLang="en-US"/>
          </a:p>
        </p:txBody>
      </p:sp>
    </p:spTree>
    <p:extLst>
      <p:ext uri="{BB962C8B-B14F-4D97-AF65-F5344CB8AC3E}">
        <p14:creationId xmlns:p14="http://schemas.microsoft.com/office/powerpoint/2010/main" val="1190204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研究者再次利用</a:t>
            </a:r>
            <a:r>
              <a:rPr kumimoji="1" lang="en-US" altLang="zh-CN" dirty="0" smtClean="0"/>
              <a:t>RNA</a:t>
            </a:r>
            <a:r>
              <a:rPr kumimoji="1" lang="zh-CN" altLang="en-US" dirty="0" smtClean="0"/>
              <a:t>速度评估了</a:t>
            </a:r>
            <a:r>
              <a:rPr kumimoji="1" lang="en-US" altLang="zh-CN" dirty="0" smtClean="0"/>
              <a:t>ST-RELA</a:t>
            </a:r>
            <a:r>
              <a:rPr kumimoji="1" lang="zh-CN" altLang="en-US" dirty="0" smtClean="0"/>
              <a:t>肿瘤内潜在的分化轨迹，在</a:t>
            </a:r>
            <a:r>
              <a:rPr kumimoji="1" lang="en-US" altLang="zh-CN" dirty="0" smtClean="0"/>
              <a:t>ST-EPN</a:t>
            </a:r>
            <a:r>
              <a:rPr kumimoji="1" lang="zh-CN" altLang="en-US" dirty="0" smtClean="0"/>
              <a:t>中发现肿瘤内和肿瘤间具有高度的异质性。</a:t>
            </a:r>
            <a:r>
              <a:rPr kumimoji="1" lang="en-US" altLang="zh-CN" dirty="0" smtClean="0"/>
              <a:t>ST-RELA</a:t>
            </a:r>
            <a:r>
              <a:rPr kumimoji="1" lang="zh-CN" altLang="en-US" dirty="0" smtClean="0"/>
              <a:t>肿瘤内大部分细胞很少分化为前体样细胞，包括放射状神经胶质样和神经元前体样细胞，而很少的细胞表达分化的程序（如</a:t>
            </a:r>
            <a:r>
              <a:rPr kumimoji="1" lang="en-US" altLang="zh-CN" dirty="0" smtClean="0"/>
              <a:t>ST-</a:t>
            </a:r>
            <a:r>
              <a:rPr kumimoji="1" lang="zh-CN" altLang="en-US" dirty="0" smtClean="0"/>
              <a:t>室管膜样）。结果，</a:t>
            </a:r>
            <a:r>
              <a:rPr kumimoji="1" lang="en-US" altLang="zh-CN" dirty="0" smtClean="0"/>
              <a:t>RNA</a:t>
            </a:r>
            <a:r>
              <a:rPr kumimoji="1" lang="zh-CN" altLang="en-US" dirty="0" smtClean="0"/>
              <a:t>速度在未分化的群体中没有一个清晰的发育层次。</a:t>
            </a:r>
            <a:endParaRPr kumimoji="1" lang="zh-CN" altLang="en-US" dirty="0"/>
          </a:p>
        </p:txBody>
      </p:sp>
      <p:sp>
        <p:nvSpPr>
          <p:cNvPr id="4" name="幻灯片编号占位符 3"/>
          <p:cNvSpPr>
            <a:spLocks noGrp="1"/>
          </p:cNvSpPr>
          <p:nvPr>
            <p:ph type="sldNum" sz="quarter" idx="10"/>
          </p:nvPr>
        </p:nvSpPr>
        <p:spPr/>
        <p:txBody>
          <a:bodyPr/>
          <a:lstStyle/>
          <a:p>
            <a:fld id="{9EC0EBC2-39C9-5042-B128-D73BA5C957CA}" type="slidenum">
              <a:rPr kumimoji="1" lang="zh-CN" altLang="en-US" smtClean="0"/>
              <a:t>11</a:t>
            </a:fld>
            <a:endParaRPr kumimoji="1" lang="zh-CN" altLang="en-US"/>
          </a:p>
        </p:txBody>
      </p:sp>
    </p:spTree>
    <p:extLst>
      <p:ext uri="{BB962C8B-B14F-4D97-AF65-F5344CB8AC3E}">
        <p14:creationId xmlns:p14="http://schemas.microsoft.com/office/powerpoint/2010/main" val="1058881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t>
            </a:r>
            <a:r>
              <a:rPr kumimoji="1" lang="zh-CN" altLang="en-US" dirty="0" smtClean="0"/>
              <a:t>室管膜样细胞在参考数据组中与分化的室管膜细胞匹配，并且代表</a:t>
            </a:r>
            <a:r>
              <a:rPr kumimoji="1" lang="en-US" altLang="zh-CN" dirty="0" smtClean="0"/>
              <a:t>PF-</a:t>
            </a:r>
            <a:r>
              <a:rPr kumimoji="1" lang="zh-CN" altLang="en-US" dirty="0" smtClean="0"/>
              <a:t>室管膜样以及</a:t>
            </a:r>
            <a:r>
              <a:rPr kumimoji="1" lang="en-US" altLang="zh-CN" dirty="0" smtClean="0"/>
              <a:t>ST-</a:t>
            </a:r>
            <a:r>
              <a:rPr kumimoji="1" lang="zh-CN" altLang="en-US" dirty="0" smtClean="0"/>
              <a:t>室管膜样程序。</a:t>
            </a:r>
            <a:endParaRPr kumimoji="1" lang="en-US" altLang="zh-CN" dirty="0" smtClean="0"/>
          </a:p>
          <a:p>
            <a:r>
              <a:rPr kumimoji="1" lang="zh-CN" altLang="en-US" dirty="0" smtClean="0"/>
              <a:t>大多数</a:t>
            </a:r>
            <a:r>
              <a:rPr kumimoji="1" lang="en-US" altLang="zh-CN" dirty="0" smtClean="0"/>
              <a:t>SP-MPE</a:t>
            </a:r>
            <a:r>
              <a:rPr kumimoji="1" lang="zh-CN" altLang="en-US" dirty="0" smtClean="0"/>
              <a:t>肿瘤</a:t>
            </a:r>
            <a:r>
              <a:rPr kumimoji="1" lang="en-US" altLang="zh-CN" dirty="0" smtClean="0"/>
              <a:t>BT1678</a:t>
            </a:r>
            <a:r>
              <a:rPr kumimoji="1" lang="zh-CN" altLang="en-US" dirty="0" smtClean="0"/>
              <a:t>表达这一</a:t>
            </a:r>
            <a:r>
              <a:rPr kumimoji="1" lang="en-US" altLang="zh-CN" dirty="0" smtClean="0"/>
              <a:t>SP-</a:t>
            </a:r>
            <a:r>
              <a:rPr kumimoji="1" lang="zh-CN" altLang="en-US" dirty="0" smtClean="0"/>
              <a:t>免疫反应程序，</a:t>
            </a:r>
            <a:r>
              <a:rPr kumimoji="1" lang="en-US" altLang="zh-CN" dirty="0" smtClean="0"/>
              <a:t>SP-MPE</a:t>
            </a:r>
            <a:r>
              <a:rPr kumimoji="1" lang="zh-CN" altLang="en-US" dirty="0" smtClean="0"/>
              <a:t>肿瘤</a:t>
            </a:r>
            <a:r>
              <a:rPr kumimoji="1" lang="en-US" altLang="zh-CN" dirty="0" smtClean="0"/>
              <a:t>MUV068</a:t>
            </a:r>
            <a:r>
              <a:rPr kumimoji="1" lang="zh-CN" altLang="en-US" dirty="0" smtClean="0"/>
              <a:t>表现出高度的元程序多样性，并且表达未分化的</a:t>
            </a:r>
            <a:r>
              <a:rPr kumimoji="1" lang="en-US" altLang="zh-CN" dirty="0" smtClean="0"/>
              <a:t>SP-</a:t>
            </a:r>
            <a:r>
              <a:rPr kumimoji="1" lang="zh-CN" altLang="en-US" dirty="0" smtClean="0"/>
              <a:t>前体样以及相当分化的</a:t>
            </a:r>
            <a:r>
              <a:rPr kumimoji="1" lang="en-US" altLang="zh-CN" dirty="0" smtClean="0"/>
              <a:t>SP-</a:t>
            </a:r>
            <a:r>
              <a:rPr kumimoji="1" lang="zh-CN" altLang="en-US" dirty="0" smtClean="0"/>
              <a:t>室管膜样特征。第三个特征并未在</a:t>
            </a:r>
            <a:r>
              <a:rPr kumimoji="1" lang="en-US" altLang="zh-CN" dirty="0" smtClean="0"/>
              <a:t>BT1678</a:t>
            </a:r>
            <a:r>
              <a:rPr kumimoji="1" lang="zh-CN" altLang="en-US" dirty="0" smtClean="0"/>
              <a:t>中发现，成为</a:t>
            </a:r>
            <a:r>
              <a:rPr kumimoji="1" lang="en-US" altLang="zh-CN" dirty="0" smtClean="0"/>
              <a:t>SP-</a:t>
            </a:r>
            <a:r>
              <a:rPr kumimoji="1" lang="zh-CN" altLang="en-US" dirty="0" smtClean="0"/>
              <a:t>突变型。</a:t>
            </a:r>
            <a:endParaRPr kumimoji="1" lang="zh-CN" altLang="en-US" dirty="0"/>
          </a:p>
        </p:txBody>
      </p:sp>
      <p:sp>
        <p:nvSpPr>
          <p:cNvPr id="4" name="幻灯片编号占位符 3"/>
          <p:cNvSpPr>
            <a:spLocks noGrp="1"/>
          </p:cNvSpPr>
          <p:nvPr>
            <p:ph type="sldNum" sz="quarter" idx="10"/>
          </p:nvPr>
        </p:nvSpPr>
        <p:spPr/>
        <p:txBody>
          <a:bodyPr/>
          <a:lstStyle/>
          <a:p>
            <a:fld id="{9EC0EBC2-39C9-5042-B128-D73BA5C957CA}" type="slidenum">
              <a:rPr kumimoji="1" lang="zh-CN" altLang="en-US" smtClean="0"/>
              <a:t>12</a:t>
            </a:fld>
            <a:endParaRPr kumimoji="1" lang="zh-CN" altLang="en-US"/>
          </a:p>
        </p:txBody>
      </p:sp>
    </p:spTree>
    <p:extLst>
      <p:ext uri="{BB962C8B-B14F-4D97-AF65-F5344CB8AC3E}">
        <p14:creationId xmlns:p14="http://schemas.microsoft.com/office/powerpoint/2010/main" val="3672416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接下来研究者评估了所有</a:t>
            </a:r>
            <a:r>
              <a:rPr kumimoji="1" lang="en-US" altLang="zh-CN" dirty="0" smtClean="0"/>
              <a:t>EPN</a:t>
            </a:r>
            <a:r>
              <a:rPr kumimoji="1" lang="zh-CN" altLang="en-US" dirty="0" smtClean="0"/>
              <a:t>组中转录程序的相似处和差异，并对</a:t>
            </a:r>
            <a:r>
              <a:rPr kumimoji="1" lang="en-US" altLang="zh-CN" dirty="0" smtClean="0"/>
              <a:t>Smart-seq2</a:t>
            </a:r>
            <a:r>
              <a:rPr kumimoji="1" lang="zh-CN" altLang="en-US" dirty="0" smtClean="0"/>
              <a:t>数据库中所有</a:t>
            </a:r>
            <a:r>
              <a:rPr kumimoji="1" lang="en-US" altLang="zh-CN" dirty="0" smtClean="0"/>
              <a:t>4401</a:t>
            </a:r>
            <a:r>
              <a:rPr kumimoji="1" lang="zh-CN" altLang="en-US" dirty="0" smtClean="0"/>
              <a:t>个肿瘤细胞中肿瘤组特异的元程序</a:t>
            </a:r>
            <a:r>
              <a:rPr kumimoji="1" lang="en-US" altLang="zh-CN" dirty="0" smtClean="0"/>
              <a:t>(n = 23)</a:t>
            </a:r>
            <a:r>
              <a:rPr kumimoji="1" lang="zh-CN" altLang="en-US" dirty="0" smtClean="0"/>
              <a:t>进行评分，元程序表达分值之间的配对关联发现元程序的五个集簇与所有</a:t>
            </a:r>
            <a:r>
              <a:rPr kumimoji="1" lang="en-US" altLang="zh-CN" dirty="0" smtClean="0"/>
              <a:t>EPN</a:t>
            </a:r>
            <a:r>
              <a:rPr kumimoji="1" lang="zh-CN" altLang="en-US" dirty="0" smtClean="0"/>
              <a:t>组高度相关并且相似；细胞周期相关的程序（</a:t>
            </a:r>
            <a:r>
              <a:rPr kumimoji="1" lang="en-US" altLang="zh-CN" dirty="0" smtClean="0"/>
              <a:t>S</a:t>
            </a:r>
            <a:r>
              <a:rPr kumimoji="1" lang="zh-CN" altLang="en-US" dirty="0" smtClean="0"/>
              <a:t>和</a:t>
            </a:r>
            <a:r>
              <a:rPr kumimoji="1" lang="en-US" altLang="zh-CN" dirty="0" smtClean="0"/>
              <a:t>G2M</a:t>
            </a:r>
            <a:r>
              <a:rPr kumimoji="1" lang="zh-CN" altLang="en-US" dirty="0" smtClean="0"/>
              <a:t>期）在</a:t>
            </a:r>
            <a:r>
              <a:rPr kumimoji="1" lang="en-US" altLang="zh-CN" dirty="0" smtClean="0"/>
              <a:t>PF</a:t>
            </a:r>
            <a:r>
              <a:rPr kumimoji="1" lang="zh-CN" altLang="en-US" dirty="0" smtClean="0"/>
              <a:t>和</a:t>
            </a:r>
            <a:r>
              <a:rPr kumimoji="1" lang="en-US" altLang="zh-CN" dirty="0" smtClean="0"/>
              <a:t>ST</a:t>
            </a:r>
            <a:r>
              <a:rPr kumimoji="1" lang="zh-CN" altLang="en-US" dirty="0" smtClean="0"/>
              <a:t>样本中也表现出高度的相似性。在未分化的细胞群体，在</a:t>
            </a:r>
            <a:r>
              <a:rPr kumimoji="1" lang="en-US" altLang="zh-CN" dirty="0" smtClean="0"/>
              <a:t>PF-</a:t>
            </a:r>
            <a:r>
              <a:rPr kumimoji="1" lang="zh-CN" altLang="en-US" dirty="0" smtClean="0"/>
              <a:t>和</a:t>
            </a:r>
            <a:r>
              <a:rPr kumimoji="1" lang="en-US" altLang="zh-CN" dirty="0" smtClean="0"/>
              <a:t>SP-EPN(r = 0.92)</a:t>
            </a:r>
            <a:r>
              <a:rPr kumimoji="1" lang="zh-CN" altLang="en-US" dirty="0" smtClean="0"/>
              <a:t>中确定了相似的前体样群体，但是与</a:t>
            </a:r>
            <a:r>
              <a:rPr kumimoji="1" lang="en-US" altLang="zh-CN" dirty="0" smtClean="0"/>
              <a:t>ST-RELA</a:t>
            </a:r>
            <a:r>
              <a:rPr kumimoji="1" lang="zh-CN" altLang="en-US" dirty="0" smtClean="0"/>
              <a:t>或者</a:t>
            </a:r>
            <a:r>
              <a:rPr kumimoji="1" lang="en-US" altLang="zh-CN" dirty="0" smtClean="0"/>
              <a:t>STYAP</a:t>
            </a:r>
            <a:r>
              <a:rPr kumimoji="1" lang="zh-CN" altLang="en-US" dirty="0" smtClean="0"/>
              <a:t>肿瘤中干细胞样群体不同。</a:t>
            </a:r>
            <a:endParaRPr kumimoji="1" lang="en-US" altLang="zh-CN" dirty="0" smtClean="0"/>
          </a:p>
          <a:p>
            <a:r>
              <a:rPr kumimoji="1" lang="zh-CN" altLang="en-US" dirty="0" smtClean="0"/>
              <a:t>在</a:t>
            </a:r>
            <a:r>
              <a:rPr kumimoji="1" lang="en-US" altLang="zh-CN" dirty="0" smtClean="0"/>
              <a:t>PF-A</a:t>
            </a:r>
            <a:r>
              <a:rPr kumimoji="1" lang="zh-CN" altLang="en-US" dirty="0" smtClean="0"/>
              <a:t>和</a:t>
            </a:r>
            <a:r>
              <a:rPr kumimoji="1" lang="en-US" altLang="zh-CN" dirty="0" smtClean="0"/>
              <a:t>ST-RELA</a:t>
            </a:r>
            <a:r>
              <a:rPr kumimoji="1" lang="zh-CN" altLang="en-US" dirty="0" smtClean="0"/>
              <a:t>样本中发现的两个神经元</a:t>
            </a:r>
            <a:r>
              <a:rPr kumimoji="1" lang="en-US" altLang="zh-CN" dirty="0" smtClean="0"/>
              <a:t>-</a:t>
            </a:r>
            <a:r>
              <a:rPr kumimoji="1" lang="zh-CN" altLang="en-US" dirty="0" smtClean="0"/>
              <a:t>前体样群体高度相关</a:t>
            </a:r>
            <a:r>
              <a:rPr kumimoji="1" lang="en-US" altLang="zh-CN" dirty="0" smtClean="0"/>
              <a:t>(r = 0.89)</a:t>
            </a:r>
            <a:r>
              <a:rPr kumimoji="1" lang="zh-CN" altLang="en-US" dirty="0" smtClean="0"/>
              <a:t>，提示在两个次优的</a:t>
            </a:r>
            <a:r>
              <a:rPr kumimoji="1" lang="en-US" altLang="zh-CN" dirty="0" smtClean="0"/>
              <a:t>EPN</a:t>
            </a:r>
            <a:r>
              <a:rPr kumimoji="1" lang="zh-CN" altLang="en-US" dirty="0" smtClean="0"/>
              <a:t>组中相关神经元样肿瘤细胞的轨迹。在</a:t>
            </a:r>
            <a:r>
              <a:rPr kumimoji="1" lang="en-US" altLang="zh-CN" dirty="0" smtClean="0"/>
              <a:t>PF-A</a:t>
            </a:r>
            <a:r>
              <a:rPr kumimoji="1" lang="zh-CN" altLang="en-US" dirty="0" smtClean="0"/>
              <a:t>和</a:t>
            </a:r>
            <a:r>
              <a:rPr kumimoji="1" lang="en-US" altLang="zh-CN" dirty="0" smtClean="0"/>
              <a:t>ST-RELA</a:t>
            </a:r>
            <a:r>
              <a:rPr kumimoji="1" lang="zh-CN" altLang="en-US" dirty="0" smtClean="0"/>
              <a:t>中的代谢群体也高度相关</a:t>
            </a:r>
            <a:r>
              <a:rPr kumimoji="1" lang="en-US" altLang="zh-CN" dirty="0" smtClean="0"/>
              <a:t>(r=0.72)</a:t>
            </a:r>
            <a:r>
              <a:rPr kumimoji="1" lang="zh-CN" altLang="en-US" dirty="0" smtClean="0"/>
              <a:t>，提示在糖酵解和缺氧相关过程</a:t>
            </a:r>
            <a:r>
              <a:rPr kumimoji="1" lang="en-US" altLang="zh-CN" dirty="0" smtClean="0"/>
              <a:t>(LDHA, PGK1,HK2, PGAM1)</a:t>
            </a:r>
            <a:r>
              <a:rPr kumimoji="1" lang="zh-CN" altLang="en-US" dirty="0" smtClean="0"/>
              <a:t>中有活化的亚群存在。</a:t>
            </a:r>
            <a:endParaRPr kumimoji="1" lang="en-US" altLang="zh-CN" dirty="0" smtClean="0"/>
          </a:p>
          <a:p>
            <a:r>
              <a:rPr kumimoji="1" lang="zh-CN" altLang="en-US" dirty="0" smtClean="0"/>
              <a:t>总之，研究者发现在</a:t>
            </a:r>
            <a:r>
              <a:rPr kumimoji="1" lang="en-US" altLang="zh-CN" dirty="0" smtClean="0"/>
              <a:t>PF-EPN</a:t>
            </a:r>
            <a:r>
              <a:rPr kumimoji="1" lang="zh-CN" altLang="en-US" dirty="0" smtClean="0"/>
              <a:t>和</a:t>
            </a:r>
            <a:r>
              <a:rPr kumimoji="1" lang="en-US" altLang="zh-CN" dirty="0" smtClean="0"/>
              <a:t>ST-EPN</a:t>
            </a:r>
            <a:r>
              <a:rPr kumimoji="1" lang="zh-CN" altLang="en-US" dirty="0" smtClean="0"/>
              <a:t>中未成熟的肿瘤细胞表现出有限的转录重叠，说明一个时空特异性的</a:t>
            </a:r>
            <a:r>
              <a:rPr kumimoji="1" lang="en-US" altLang="zh-CN" dirty="0" smtClean="0"/>
              <a:t>EPN</a:t>
            </a:r>
            <a:r>
              <a:rPr kumimoji="1" lang="zh-CN" altLang="en-US" dirty="0" smtClean="0"/>
              <a:t>干细胞生态位，尽管它们能够提高相似分化的室管膜样肿瘤细胞。</a:t>
            </a:r>
            <a:endParaRPr kumimoji="1" lang="zh-CN" altLang="en-US" dirty="0"/>
          </a:p>
        </p:txBody>
      </p:sp>
      <p:sp>
        <p:nvSpPr>
          <p:cNvPr id="4" name="幻灯片编号占位符 3"/>
          <p:cNvSpPr>
            <a:spLocks noGrp="1"/>
          </p:cNvSpPr>
          <p:nvPr>
            <p:ph type="sldNum" sz="quarter" idx="10"/>
          </p:nvPr>
        </p:nvSpPr>
        <p:spPr/>
        <p:txBody>
          <a:bodyPr/>
          <a:lstStyle/>
          <a:p>
            <a:fld id="{9EC0EBC2-39C9-5042-B128-D73BA5C957CA}" type="slidenum">
              <a:rPr kumimoji="1" lang="zh-CN" altLang="en-US" smtClean="0"/>
              <a:t>13</a:t>
            </a:fld>
            <a:endParaRPr kumimoji="1" lang="zh-CN" altLang="en-US"/>
          </a:p>
        </p:txBody>
      </p:sp>
    </p:spTree>
    <p:extLst>
      <p:ext uri="{BB962C8B-B14F-4D97-AF65-F5344CB8AC3E}">
        <p14:creationId xmlns:p14="http://schemas.microsoft.com/office/powerpoint/2010/main" val="2726309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EC0EBC2-39C9-5042-B128-D73BA5C957CA}" type="slidenum">
              <a:rPr kumimoji="1" lang="zh-CN" altLang="en-US" smtClean="0"/>
              <a:t>14</a:t>
            </a:fld>
            <a:endParaRPr kumimoji="1" lang="zh-CN" altLang="en-US"/>
          </a:p>
        </p:txBody>
      </p:sp>
    </p:spTree>
    <p:extLst>
      <p:ext uri="{BB962C8B-B14F-4D97-AF65-F5344CB8AC3E}">
        <p14:creationId xmlns:p14="http://schemas.microsoft.com/office/powerpoint/2010/main" val="90294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EC0EBC2-39C9-5042-B128-D73BA5C957CA}" type="slidenum">
              <a:rPr kumimoji="1" lang="zh-CN" altLang="en-US" smtClean="0"/>
              <a:t>15</a:t>
            </a:fld>
            <a:endParaRPr kumimoji="1" lang="zh-CN" altLang="en-US"/>
          </a:p>
        </p:txBody>
      </p:sp>
    </p:spTree>
    <p:extLst>
      <p:ext uri="{BB962C8B-B14F-4D97-AF65-F5344CB8AC3E}">
        <p14:creationId xmlns:p14="http://schemas.microsoft.com/office/powerpoint/2010/main" val="2555376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latin typeface="Source Han Sans CN" panose="020B0500000000000000" pitchFamily="34" charset="-128"/>
                <a:ea typeface="Source Han Sans CN" panose="020B0500000000000000" pitchFamily="34" charset="-128"/>
              </a:rPr>
              <a:t>中文标准字体为：思源黑体，英文标准字体为：</a:t>
            </a:r>
            <a:r>
              <a:rPr kumimoji="1" lang="en-US" altLang="zh-CN" dirty="0">
                <a:latin typeface="BG-YH Regular" panose="02070803080706020303" pitchFamily="18" charset="0"/>
              </a:rPr>
              <a:t>BG-YH Regular</a:t>
            </a:r>
            <a:r>
              <a:rPr kumimoji="1" lang="zh-Hans" altLang="en-US" dirty="0">
                <a:latin typeface="BG-YH Regular" panose="02070803080706020303" pitchFamily="18" charset="0"/>
              </a:rPr>
              <a:t> </a:t>
            </a:r>
            <a:r>
              <a:rPr kumimoji="1" lang="en-US" altLang="zh-Hans" dirty="0">
                <a:latin typeface="BG-YH Regular" panose="02070803080706020303" pitchFamily="18" charset="0"/>
              </a:rPr>
              <a:t>&amp;</a:t>
            </a:r>
            <a:r>
              <a:rPr kumimoji="1" lang="zh-Hans" altLang="en-US" dirty="0">
                <a:latin typeface="BG-YH Regular" panose="02070803080706020303" pitchFamily="18" charset="0"/>
              </a:rPr>
              <a:t> </a:t>
            </a:r>
            <a:r>
              <a:rPr kumimoji="1" lang="en-US" altLang="zh-Hans" dirty="0">
                <a:latin typeface="BG-YH Regular" panose="02070803080706020303" pitchFamily="18" charset="0"/>
              </a:rPr>
              <a:t>BG-</a:t>
            </a:r>
            <a:r>
              <a:rPr kumimoji="1" lang="en-US" altLang="zh-CN" dirty="0">
                <a:latin typeface="BG-YH Regular" panose="02070803080706020303" pitchFamily="18" charset="0"/>
              </a:rPr>
              <a:t>YH</a:t>
            </a:r>
            <a:r>
              <a:rPr kumimoji="1" lang="zh-Hans" altLang="en-US" dirty="0">
                <a:latin typeface="BG-YH Regular" panose="02070803080706020303" pitchFamily="18" charset="0"/>
              </a:rPr>
              <a:t> </a:t>
            </a:r>
            <a:r>
              <a:rPr kumimoji="1" lang="en-US" altLang="zh-CN" dirty="0">
                <a:latin typeface="BG-YH Regular" panose="02070803080706020303" pitchFamily="18" charset="0"/>
              </a:rPr>
              <a:t>B</a:t>
            </a:r>
            <a:r>
              <a:rPr kumimoji="1" lang="en-US" altLang="zh-Hans" dirty="0">
                <a:latin typeface="BG-YH Regular" panose="02070803080706020303" pitchFamily="18" charset="0"/>
              </a:rPr>
              <a:t>old</a:t>
            </a:r>
            <a:r>
              <a:rPr kumimoji="1" lang="zh-Hans" altLang="en-US" dirty="0">
                <a:latin typeface="BG-YH Regular" panose="02070803080706020303" pitchFamily="18" charset="0"/>
              </a:rPr>
              <a:t>  </a:t>
            </a:r>
            <a:endParaRPr kumimoji="1" lang="zh-CN" altLang="en-US" dirty="0">
              <a:latin typeface="BG-YH Regular" panose="02070803080706020303" pitchFamily="18" charset="0"/>
            </a:endParaRPr>
          </a:p>
          <a:p>
            <a:endParaRPr kumimoji="1" lang="zh-CN" altLang="en-US" dirty="0"/>
          </a:p>
        </p:txBody>
      </p:sp>
      <p:sp>
        <p:nvSpPr>
          <p:cNvPr id="4" name="幻灯片编号占位符 3"/>
          <p:cNvSpPr>
            <a:spLocks noGrp="1"/>
          </p:cNvSpPr>
          <p:nvPr>
            <p:ph type="sldNum" sz="quarter" idx="10"/>
          </p:nvPr>
        </p:nvSpPr>
        <p:spPr/>
        <p:txBody>
          <a:bodyPr/>
          <a:lstStyle/>
          <a:p>
            <a:fld id="{9EC0EBC2-39C9-5042-B128-D73BA5C957CA}" type="slidenum">
              <a:rPr kumimoji="1" lang="zh-CN" altLang="en-US" smtClean="0"/>
              <a:t>3</a:t>
            </a:fld>
            <a:endParaRPr kumimoji="1" lang="zh-CN" altLang="en-US"/>
          </a:p>
        </p:txBody>
      </p:sp>
    </p:spTree>
    <p:extLst>
      <p:ext uri="{BB962C8B-B14F-4D97-AF65-F5344CB8AC3E}">
        <p14:creationId xmlns:p14="http://schemas.microsoft.com/office/powerpoint/2010/main" val="2567235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EC0EBC2-39C9-5042-B128-D73BA5C957CA}" type="slidenum">
              <a:rPr kumimoji="1" lang="zh-CN" altLang="en-US" smtClean="0"/>
              <a:t>4</a:t>
            </a:fld>
            <a:endParaRPr kumimoji="1" lang="zh-CN" altLang="en-US"/>
          </a:p>
        </p:txBody>
      </p:sp>
    </p:spTree>
    <p:extLst>
      <p:ext uri="{BB962C8B-B14F-4D97-AF65-F5344CB8AC3E}">
        <p14:creationId xmlns:p14="http://schemas.microsoft.com/office/powerpoint/2010/main" val="353476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EC0EBC2-39C9-5042-B128-D73BA5C957CA}" type="slidenum">
              <a:rPr kumimoji="1" lang="zh-CN" altLang="en-US" smtClean="0"/>
              <a:t>5</a:t>
            </a:fld>
            <a:endParaRPr kumimoji="1" lang="zh-CN" altLang="en-US"/>
          </a:p>
        </p:txBody>
      </p:sp>
    </p:spTree>
    <p:extLst>
      <p:ext uri="{BB962C8B-B14F-4D97-AF65-F5344CB8AC3E}">
        <p14:creationId xmlns:p14="http://schemas.microsoft.com/office/powerpoint/2010/main" val="2139285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EC0EBC2-39C9-5042-B128-D73BA5C957CA}" type="slidenum">
              <a:rPr kumimoji="1" lang="zh-CN" altLang="en-US" smtClean="0"/>
              <a:t>6</a:t>
            </a:fld>
            <a:endParaRPr kumimoji="1" lang="zh-CN" altLang="en-US"/>
          </a:p>
        </p:txBody>
      </p:sp>
    </p:spTree>
    <p:extLst>
      <p:ext uri="{BB962C8B-B14F-4D97-AF65-F5344CB8AC3E}">
        <p14:creationId xmlns:p14="http://schemas.microsoft.com/office/powerpoint/2010/main" val="3402366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EC0EBC2-39C9-5042-B128-D73BA5C957CA}" type="slidenum">
              <a:rPr kumimoji="1" lang="zh-CN" altLang="en-US" smtClean="0"/>
              <a:t>7</a:t>
            </a:fld>
            <a:endParaRPr kumimoji="1" lang="zh-CN" altLang="en-US"/>
          </a:p>
        </p:txBody>
      </p:sp>
    </p:spTree>
    <p:extLst>
      <p:ext uri="{BB962C8B-B14F-4D97-AF65-F5344CB8AC3E}">
        <p14:creationId xmlns:p14="http://schemas.microsoft.com/office/powerpoint/2010/main" val="870260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为了描述</a:t>
            </a:r>
            <a:r>
              <a:rPr kumimoji="1" lang="en-US" altLang="zh-CN" dirty="0" smtClean="0"/>
              <a:t>PF-EPN</a:t>
            </a:r>
            <a:r>
              <a:rPr kumimoji="1" lang="zh-CN" altLang="en-US" dirty="0" smtClean="0"/>
              <a:t>，研究者利用</a:t>
            </a:r>
            <a:r>
              <a:rPr kumimoji="1" lang="en-US" altLang="zh-CN" dirty="0" smtClean="0"/>
              <a:t>14</a:t>
            </a:r>
            <a:r>
              <a:rPr kumimoji="1" lang="zh-CN" altLang="en-US" dirty="0" smtClean="0"/>
              <a:t>个</a:t>
            </a:r>
            <a:r>
              <a:rPr kumimoji="1" lang="en-US" altLang="zh-CN" dirty="0" smtClean="0"/>
              <a:t>PF</a:t>
            </a:r>
            <a:r>
              <a:rPr kumimoji="1" lang="zh-CN" altLang="en-US" dirty="0" smtClean="0"/>
              <a:t>患者的肿瘤作为原发性群体并且利用另外</a:t>
            </a:r>
            <a:r>
              <a:rPr kumimoji="1" lang="en-US" altLang="zh-CN" dirty="0" smtClean="0"/>
              <a:t>4</a:t>
            </a:r>
            <a:r>
              <a:rPr kumimoji="1" lang="zh-CN" altLang="en-US" dirty="0" smtClean="0"/>
              <a:t>个样本</a:t>
            </a:r>
            <a:r>
              <a:rPr kumimoji="1" lang="en-US" altLang="zh-CN" dirty="0" smtClean="0"/>
              <a:t>(WEPN1/</a:t>
            </a:r>
            <a:r>
              <a:rPr kumimoji="1" lang="en-US" altLang="zh-CN" dirty="0" err="1" smtClean="0"/>
              <a:t>Dia</a:t>
            </a:r>
            <a:r>
              <a:rPr kumimoji="1" lang="en-US" altLang="zh-CN" dirty="0" smtClean="0"/>
              <a:t>, WEPN1/Rec, WEPN20/</a:t>
            </a:r>
            <a:r>
              <a:rPr kumimoji="1" lang="en-US" altLang="zh-CN" dirty="0" err="1" smtClean="0"/>
              <a:t>Dia</a:t>
            </a:r>
            <a:r>
              <a:rPr kumimoji="1" lang="en-US" altLang="zh-CN" dirty="0" smtClean="0"/>
              <a:t>, WEPN20/Rec)</a:t>
            </a:r>
            <a:r>
              <a:rPr kumimoji="1" lang="zh-CN" altLang="en-US" dirty="0" smtClean="0"/>
              <a:t>对肿瘤复发进行确定和研究（图</a:t>
            </a:r>
            <a:r>
              <a:rPr kumimoji="1" lang="en-US" altLang="zh-CN" dirty="0" smtClean="0"/>
              <a:t>1A</a:t>
            </a:r>
            <a:r>
              <a:rPr kumimoji="1" lang="zh-CN" altLang="en-US" dirty="0" smtClean="0"/>
              <a:t>）。</a:t>
            </a:r>
            <a:r>
              <a:rPr kumimoji="1" lang="en-US" altLang="zh-CN" dirty="0" smtClean="0"/>
              <a:t>BT1313</a:t>
            </a:r>
            <a:r>
              <a:rPr kumimoji="1" lang="zh-CN" altLang="en-US" dirty="0" smtClean="0"/>
              <a:t>和</a:t>
            </a:r>
            <a:r>
              <a:rPr kumimoji="1" lang="en-US" altLang="zh-CN" dirty="0" smtClean="0"/>
              <a:t>BT1334</a:t>
            </a:r>
            <a:r>
              <a:rPr kumimoji="1" lang="zh-CN" altLang="en-US" dirty="0" smtClean="0"/>
              <a:t>两个样本大多数包括免疫细胞因此也排除了非负矩阵分解分析。研究者通过</a:t>
            </a:r>
            <a:r>
              <a:rPr kumimoji="1" lang="en-US" altLang="zh-CN" dirty="0" smtClean="0"/>
              <a:t>NMF</a:t>
            </a:r>
            <a:r>
              <a:rPr kumimoji="1" lang="zh-CN" altLang="en-US" dirty="0" smtClean="0"/>
              <a:t>确定了复发的转录程序并且将它们合并为</a:t>
            </a:r>
            <a:r>
              <a:rPr kumimoji="1" lang="en-US" altLang="zh-CN" dirty="0" smtClean="0"/>
              <a:t>9</a:t>
            </a:r>
            <a:r>
              <a:rPr kumimoji="1" lang="zh-CN" altLang="en-US" dirty="0" smtClean="0"/>
              <a:t>个元程序（图</a:t>
            </a:r>
            <a:r>
              <a:rPr kumimoji="1" lang="en-US" altLang="zh-CN" dirty="0" smtClean="0"/>
              <a:t>2A</a:t>
            </a:r>
            <a:r>
              <a:rPr kumimoji="1" lang="zh-CN" altLang="en-US" dirty="0" smtClean="0"/>
              <a:t>）。此外研究者还利用了基于图形的聚类分析。两种方法获得了高度重合的聚类，证实了能够确定细胞亚群的基因特征。</a:t>
            </a:r>
            <a:endParaRPr kumimoji="1" lang="en-US" altLang="zh-CN" dirty="0" smtClean="0"/>
          </a:p>
          <a:p>
            <a:r>
              <a:rPr kumimoji="1" lang="zh-CN" altLang="en-US" dirty="0" smtClean="0"/>
              <a:t>同时作者将抽核和未抽核的数据进行了比对，发现他们之间具有高度的相似性。</a:t>
            </a:r>
            <a:endParaRPr kumimoji="1" lang="zh-CN" altLang="en-US" dirty="0"/>
          </a:p>
        </p:txBody>
      </p:sp>
      <p:sp>
        <p:nvSpPr>
          <p:cNvPr id="4" name="幻灯片编号占位符 3"/>
          <p:cNvSpPr>
            <a:spLocks noGrp="1"/>
          </p:cNvSpPr>
          <p:nvPr>
            <p:ph type="sldNum" sz="quarter" idx="10"/>
          </p:nvPr>
        </p:nvSpPr>
        <p:spPr/>
        <p:txBody>
          <a:bodyPr/>
          <a:lstStyle/>
          <a:p>
            <a:fld id="{9EC0EBC2-39C9-5042-B128-D73BA5C957CA}" type="slidenum">
              <a:rPr kumimoji="1" lang="zh-CN" altLang="en-US" smtClean="0"/>
              <a:t>8</a:t>
            </a:fld>
            <a:endParaRPr kumimoji="1" lang="zh-CN" altLang="en-US"/>
          </a:p>
        </p:txBody>
      </p:sp>
    </p:spTree>
    <p:extLst>
      <p:ext uri="{BB962C8B-B14F-4D97-AF65-F5344CB8AC3E}">
        <p14:creationId xmlns:p14="http://schemas.microsoft.com/office/powerpoint/2010/main" val="1475942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研究接下来致力于通过</a:t>
            </a:r>
            <a:r>
              <a:rPr kumimoji="1" lang="en-US" altLang="zh-CN" dirty="0" smtClean="0"/>
              <a:t>RNA</a:t>
            </a:r>
            <a:r>
              <a:rPr kumimoji="1" lang="zh-CN" altLang="en-US" dirty="0" smtClean="0"/>
              <a:t>速度测定</a:t>
            </a:r>
            <a:r>
              <a:rPr kumimoji="1" lang="en-US" altLang="zh-CN" dirty="0" smtClean="0"/>
              <a:t>PF-EPN</a:t>
            </a:r>
            <a:r>
              <a:rPr kumimoji="1" lang="zh-CN" altLang="en-US" dirty="0" smtClean="0"/>
              <a:t>细胞内的分化轨迹。本研究的</a:t>
            </a:r>
            <a:r>
              <a:rPr kumimoji="1" lang="en-US" altLang="zh-CN" dirty="0" smtClean="0"/>
              <a:t>PF </a:t>
            </a:r>
            <a:r>
              <a:rPr kumimoji="1" lang="en-US" altLang="zh-CN" dirty="0" err="1" smtClean="0"/>
              <a:t>scRNA-seq</a:t>
            </a:r>
            <a:r>
              <a:rPr kumimoji="1" lang="zh-CN" altLang="en-US" dirty="0" smtClean="0"/>
              <a:t>的数据表明在</a:t>
            </a:r>
            <a:r>
              <a:rPr kumimoji="1" lang="en-US" altLang="zh-CN" dirty="0" smtClean="0"/>
              <a:t>PF-NSC</a:t>
            </a:r>
            <a:r>
              <a:rPr kumimoji="1" lang="zh-CN" altLang="en-US" dirty="0" smtClean="0"/>
              <a:t>样细胞中出现细胞等级并且有三个主要的轨迹：大多数细胞沿着室管膜星形细胞向室管膜样细胞分化（图</a:t>
            </a:r>
            <a:r>
              <a:rPr kumimoji="1" lang="en-US" altLang="zh-CN" dirty="0" smtClean="0"/>
              <a:t>3A</a:t>
            </a:r>
            <a:r>
              <a:rPr kumimoji="1" lang="zh-CN" altLang="en-US" dirty="0" smtClean="0"/>
              <a:t>）。第二个轴线发生在向神经胶质前体样细胞，表达某些放射状神经胶质细胞和早期神经胶质谱系标记物的基因。第三个是包含</a:t>
            </a:r>
            <a:r>
              <a:rPr kumimoji="1" lang="en-US" altLang="zh-CN" dirty="0" smtClean="0"/>
              <a:t>PF-</a:t>
            </a:r>
            <a:r>
              <a:rPr kumimoji="1" lang="zh-CN" altLang="en-US" dirty="0" smtClean="0"/>
              <a:t>神经元前体样细胞的最小细胞群体，表达早期神经元命运的基因，但潜在的发育轨迹与所有的</a:t>
            </a:r>
            <a:r>
              <a:rPr kumimoji="1" lang="en-US" altLang="zh-CN" dirty="0" smtClean="0"/>
              <a:t>PF</a:t>
            </a:r>
            <a:r>
              <a:rPr kumimoji="1" lang="zh-CN" altLang="en-US" dirty="0" smtClean="0"/>
              <a:t>肿瘤是一致的。</a:t>
            </a:r>
            <a:endParaRPr kumimoji="1" lang="en-US" altLang="zh-CN" dirty="0" smtClean="0"/>
          </a:p>
          <a:p>
            <a:r>
              <a:rPr kumimoji="1" lang="zh-CN" altLang="en-US" dirty="0" smtClean="0"/>
              <a:t>发现诊断时主要分化的</a:t>
            </a:r>
            <a:r>
              <a:rPr kumimoji="1" lang="en-US" altLang="zh-CN" dirty="0" smtClean="0"/>
              <a:t>PF-</a:t>
            </a:r>
            <a:r>
              <a:rPr kumimoji="1" lang="zh-CN" altLang="en-US" dirty="0" smtClean="0"/>
              <a:t>室管膜样以及</a:t>
            </a:r>
            <a:r>
              <a:rPr kumimoji="1" lang="en-US" altLang="zh-CN" dirty="0" smtClean="0"/>
              <a:t>PF-A</a:t>
            </a:r>
            <a:r>
              <a:rPr kumimoji="1" lang="zh-CN" altLang="en-US" dirty="0" smtClean="0"/>
              <a:t>室管膜样细胞向复发时未分化的</a:t>
            </a:r>
            <a:r>
              <a:rPr kumimoji="1" lang="en-US" altLang="zh-CN" dirty="0" smtClean="0"/>
              <a:t>PF-NSC</a:t>
            </a:r>
            <a:r>
              <a:rPr kumimoji="1" lang="zh-CN" altLang="en-US" dirty="0" smtClean="0"/>
              <a:t>样、</a:t>
            </a:r>
            <a:r>
              <a:rPr kumimoji="1" lang="en-US" altLang="zh-CN" dirty="0" smtClean="0"/>
              <a:t>PF-</a:t>
            </a:r>
            <a:r>
              <a:rPr kumimoji="1" lang="zh-CN" altLang="en-US" dirty="0" smtClean="0"/>
              <a:t>神经胶质前体样细胞以及增殖细胞的转变。</a:t>
            </a:r>
            <a:endParaRPr kumimoji="1" lang="zh-CN" altLang="en-US" dirty="0"/>
          </a:p>
        </p:txBody>
      </p:sp>
      <p:sp>
        <p:nvSpPr>
          <p:cNvPr id="4" name="幻灯片编号占位符 3"/>
          <p:cNvSpPr>
            <a:spLocks noGrp="1"/>
          </p:cNvSpPr>
          <p:nvPr>
            <p:ph type="sldNum" sz="quarter" idx="10"/>
          </p:nvPr>
        </p:nvSpPr>
        <p:spPr/>
        <p:txBody>
          <a:bodyPr/>
          <a:lstStyle/>
          <a:p>
            <a:fld id="{9EC0EBC2-39C9-5042-B128-D73BA5C957CA}" type="slidenum">
              <a:rPr kumimoji="1" lang="zh-CN" altLang="en-US" smtClean="0"/>
              <a:t>9</a:t>
            </a:fld>
            <a:endParaRPr kumimoji="1" lang="zh-CN" altLang="en-US"/>
          </a:p>
        </p:txBody>
      </p:sp>
    </p:spTree>
    <p:extLst>
      <p:ext uri="{BB962C8B-B14F-4D97-AF65-F5344CB8AC3E}">
        <p14:creationId xmlns:p14="http://schemas.microsoft.com/office/powerpoint/2010/main" val="793233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Supratentorial</a:t>
            </a:r>
            <a:r>
              <a:rPr kumimoji="1" lang="en-US" altLang="zh-CN" dirty="0" smtClean="0"/>
              <a:t> (ST) EPN. </a:t>
            </a:r>
            <a:r>
              <a:rPr kumimoji="1" lang="zh-CN" altLang="en-US" dirty="0" smtClean="0"/>
              <a:t>（</a:t>
            </a:r>
            <a:r>
              <a:rPr kumimoji="1" lang="en-US" altLang="zh-CN" dirty="0" smtClean="0"/>
              <a:t>ST</a:t>
            </a:r>
            <a:r>
              <a:rPr kumimoji="1" lang="zh-CN" altLang="en-US" dirty="0" smtClean="0"/>
              <a:t>）</a:t>
            </a:r>
            <a:r>
              <a:rPr kumimoji="1" lang="en-US" altLang="zh-CN" dirty="0" smtClean="0"/>
              <a:t>EPN</a:t>
            </a:r>
            <a:r>
              <a:rPr kumimoji="1" lang="zh-CN" altLang="en-US" dirty="0" smtClean="0"/>
              <a:t>被确定为最具攻击性的分子群，主要发生在年轻患者中</a:t>
            </a:r>
            <a:r>
              <a:rPr kumimoji="1" lang="en-US" altLang="zh-CN" dirty="0" smtClean="0"/>
              <a:t>.</a:t>
            </a:r>
          </a:p>
          <a:p>
            <a:r>
              <a:rPr kumimoji="1" lang="zh-CN" altLang="en-US" dirty="0" smtClean="0"/>
              <a:t>在所有</a:t>
            </a:r>
            <a:r>
              <a:rPr kumimoji="1" lang="en-US" altLang="zh-CN" dirty="0" smtClean="0"/>
              <a:t>NMF</a:t>
            </a:r>
            <a:r>
              <a:rPr kumimoji="1" lang="zh-CN" altLang="en-US" dirty="0" smtClean="0"/>
              <a:t>和基于图表聚类定义的所有病人中检测了</a:t>
            </a:r>
            <a:r>
              <a:rPr kumimoji="1" lang="en-US" altLang="zh-CN" dirty="0" smtClean="0"/>
              <a:t>10</a:t>
            </a:r>
            <a:r>
              <a:rPr kumimoji="1" lang="zh-CN" altLang="en-US" dirty="0" smtClean="0"/>
              <a:t>个元程序（图</a:t>
            </a:r>
            <a:r>
              <a:rPr kumimoji="1" lang="en-US" altLang="zh-CN" dirty="0" smtClean="0"/>
              <a:t>4A-4C</a:t>
            </a:r>
            <a:r>
              <a:rPr kumimoji="1" lang="zh-CN" altLang="en-US" dirty="0" smtClean="0"/>
              <a:t>）。两个元程序与细胞周期基因密切相关并且最终定义为</a:t>
            </a:r>
            <a:r>
              <a:rPr kumimoji="1" lang="en-US" altLang="zh-CN" dirty="0" smtClean="0"/>
              <a:t>ST-S</a:t>
            </a:r>
            <a:r>
              <a:rPr kumimoji="1" lang="zh-CN" altLang="en-US" dirty="0" smtClean="0"/>
              <a:t>期</a:t>
            </a:r>
            <a:r>
              <a:rPr kumimoji="1" lang="en-US" altLang="zh-CN" dirty="0" smtClean="0"/>
              <a:t>(</a:t>
            </a:r>
            <a:r>
              <a:rPr kumimoji="1" lang="en-US" altLang="zh-CN" dirty="0" err="1" smtClean="0"/>
              <a:t>eg</a:t>
            </a:r>
            <a:r>
              <a:rPr kumimoji="1" lang="en-US" altLang="zh-CN" dirty="0" smtClean="0"/>
              <a:t>, KIAA0101, MCM2-7,PCNA)</a:t>
            </a:r>
            <a:r>
              <a:rPr kumimoji="1" lang="zh-CN" altLang="en-US" dirty="0" smtClean="0"/>
              <a:t>和</a:t>
            </a:r>
            <a:r>
              <a:rPr kumimoji="1" lang="en-US" altLang="zh-CN" dirty="0" smtClean="0"/>
              <a:t>ST-G2M</a:t>
            </a:r>
            <a:r>
              <a:rPr kumimoji="1" lang="zh-CN" altLang="en-US" dirty="0" smtClean="0"/>
              <a:t>期</a:t>
            </a:r>
            <a:r>
              <a:rPr kumimoji="1" lang="en-US" altLang="zh-CN" dirty="0" smtClean="0"/>
              <a:t>(NUSAP1, CDC20, CDK1)</a:t>
            </a:r>
            <a:r>
              <a:rPr kumimoji="1" lang="zh-CN" altLang="en-US" dirty="0" smtClean="0"/>
              <a:t>。</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9EC0EBC2-39C9-5042-B128-D73BA5C957CA}" type="slidenum">
              <a:rPr kumimoji="1" lang="zh-CN" altLang="en-US" smtClean="0"/>
              <a:t>10</a:t>
            </a:fld>
            <a:endParaRPr kumimoji="1" lang="zh-CN" altLang="en-US"/>
          </a:p>
        </p:txBody>
      </p:sp>
    </p:spTree>
    <p:extLst>
      <p:ext uri="{BB962C8B-B14F-4D97-AF65-F5344CB8AC3E}">
        <p14:creationId xmlns:p14="http://schemas.microsoft.com/office/powerpoint/2010/main" val="34322031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内容占位符 16"/>
          <p:cNvSpPr>
            <a:spLocks noGrp="1"/>
          </p:cNvSpPr>
          <p:nvPr>
            <p:ph sz="quarter" idx="10" hasCustomPrompt="1"/>
          </p:nvPr>
        </p:nvSpPr>
        <p:spPr>
          <a:xfrm>
            <a:off x="714348" y="2931790"/>
            <a:ext cx="3209580" cy="274733"/>
          </a:xfrm>
          <a:prstGeom prst="rect">
            <a:avLst/>
          </a:prstGeom>
        </p:spPr>
        <p:txBody>
          <a:bodyPr>
            <a:normAutofit/>
          </a:bodyPr>
          <a:lstStyle>
            <a:lvl1pPr>
              <a:buNone/>
              <a:defRPr sz="1800" baseline="0">
                <a:solidFill>
                  <a:schemeClr val="tx1"/>
                </a:solidFill>
                <a:latin typeface="BG-YH Regular" panose="02070803080706020303" pitchFamily="18" charset="0"/>
                <a:ea typeface="黑体" panose="02010609060101010101" pitchFamily="49" charset="-122"/>
              </a:defRPr>
            </a:lvl1pPr>
          </a:lstStyle>
          <a:p>
            <a:pPr lvl="0"/>
            <a:r>
              <a:rPr lang="zh-CN" altLang="en-US" dirty="0"/>
              <a:t>单击此处添加部门</a:t>
            </a:r>
          </a:p>
        </p:txBody>
      </p:sp>
      <p:sp>
        <p:nvSpPr>
          <p:cNvPr id="9" name="标题 1"/>
          <p:cNvSpPr>
            <a:spLocks noGrp="1"/>
          </p:cNvSpPr>
          <p:nvPr>
            <p:ph type="ctrTitle"/>
          </p:nvPr>
        </p:nvSpPr>
        <p:spPr>
          <a:xfrm>
            <a:off x="726318" y="1715349"/>
            <a:ext cx="5357850" cy="428628"/>
          </a:xfrm>
        </p:spPr>
        <p:txBody>
          <a:bodyPr>
            <a:noAutofit/>
          </a:bodyPr>
          <a:lstStyle>
            <a:lvl1pPr algn="l">
              <a:defRPr sz="3000" b="1" baseline="0">
                <a:solidFill>
                  <a:schemeClr val="bg1"/>
                </a:solidFill>
                <a:latin typeface="BG-YH Bold" panose="02070803080706020303" pitchFamily="18" charset="0"/>
                <a:ea typeface="黑体" panose="02010609060101010101" pitchFamily="49" charset="-122"/>
              </a:defRPr>
            </a:lvl1pPr>
          </a:lstStyle>
          <a:p>
            <a:r>
              <a:rPr lang="zh-CN" altLang="en-US" dirty="0"/>
              <a:t>单击此处编辑母版标题样式</a:t>
            </a:r>
          </a:p>
        </p:txBody>
      </p:sp>
      <p:sp>
        <p:nvSpPr>
          <p:cNvPr id="5" name="内容占位符 16">
            <a:extLst>
              <a:ext uri="{FF2B5EF4-FFF2-40B4-BE49-F238E27FC236}">
                <a16:creationId xmlns="" xmlns:a16="http://schemas.microsoft.com/office/drawing/2014/main" id="{09760ED0-08A5-AF49-8EAE-D09FE07055BE}"/>
              </a:ext>
            </a:extLst>
          </p:cNvPr>
          <p:cNvSpPr>
            <a:spLocks noGrp="1"/>
          </p:cNvSpPr>
          <p:nvPr>
            <p:ph sz="quarter" idx="11" hasCustomPrompt="1"/>
          </p:nvPr>
        </p:nvSpPr>
        <p:spPr>
          <a:xfrm>
            <a:off x="726318" y="3291830"/>
            <a:ext cx="3209580" cy="274733"/>
          </a:xfrm>
          <a:prstGeom prst="rect">
            <a:avLst/>
          </a:prstGeom>
        </p:spPr>
        <p:txBody>
          <a:bodyPr>
            <a:normAutofit/>
          </a:bodyPr>
          <a:lstStyle>
            <a:lvl1pPr>
              <a:buNone/>
              <a:defRPr sz="1800" baseline="0">
                <a:solidFill>
                  <a:schemeClr val="tx1"/>
                </a:solidFill>
                <a:latin typeface="BG-YH Regular" panose="02070803080706020303" pitchFamily="18" charset="0"/>
                <a:ea typeface="黑体" panose="02010609060101010101" pitchFamily="49" charset="-122"/>
              </a:defRPr>
            </a:lvl1pPr>
          </a:lstStyle>
          <a:p>
            <a:pPr lvl="0"/>
            <a:r>
              <a:rPr lang="zh-CN" altLang="en-US" dirty="0"/>
              <a:t>单击此处添加姓名</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45831" y="627534"/>
            <a:ext cx="7886700" cy="993775"/>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4AB61B1-49BD-49E8-B9CE-00179AED6C73}" type="datetimeFigureOut">
              <a:rPr lang="zh-CN" altLang="en-US" smtClean="0"/>
              <a:t>2020/11/2</a:t>
            </a:fld>
            <a:endParaRPr lang="zh-CN" altLang="en-US"/>
          </a:p>
        </p:txBody>
      </p:sp>
      <p:sp>
        <p:nvSpPr>
          <p:cNvPr id="4" name="页脚占位符 3"/>
          <p:cNvSpPr>
            <a:spLocks noGrp="1"/>
          </p:cNvSpPr>
          <p:nvPr>
            <p:ph type="ftr" sz="quarter" idx="11"/>
          </p:nvPr>
        </p:nvSpPr>
        <p:spPr>
          <a:xfrm>
            <a:off x="3028950" y="4767263"/>
            <a:ext cx="3086100" cy="274637"/>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944EA926-DDE4-47D0-A803-AAA2FAB13D88}" type="slidenum">
              <a:rPr lang="zh-CN" altLang="en-US" smtClean="0"/>
              <a:t>‹#›</a:t>
            </a:fld>
            <a:endParaRPr lang="zh-CN" altLang="en-US"/>
          </a:p>
        </p:txBody>
      </p:sp>
    </p:spTree>
    <p:extLst>
      <p:ext uri="{BB962C8B-B14F-4D97-AF65-F5344CB8AC3E}">
        <p14:creationId xmlns:p14="http://schemas.microsoft.com/office/powerpoint/2010/main" val="731280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AB61B1-49BD-49E8-B9CE-00179AED6C73}" type="datetimeFigureOut">
              <a:rPr lang="zh-CN" altLang="en-US" smtClean="0"/>
              <a:t>2020/11/2</a:t>
            </a:fld>
            <a:endParaRPr lang="zh-CN" altLang="en-US"/>
          </a:p>
        </p:txBody>
      </p:sp>
      <p:sp>
        <p:nvSpPr>
          <p:cNvPr id="3" name="页脚占位符 2"/>
          <p:cNvSpPr>
            <a:spLocks noGrp="1"/>
          </p:cNvSpPr>
          <p:nvPr>
            <p:ph type="ftr" sz="quarter" idx="11"/>
          </p:nvPr>
        </p:nvSpPr>
        <p:spPr>
          <a:xfrm>
            <a:off x="3028950" y="4767263"/>
            <a:ext cx="3086100" cy="274637"/>
          </a:xfrm>
          <a:prstGeom prst="rect">
            <a:avLst/>
          </a:prstGeom>
        </p:spPr>
        <p:txBody>
          <a:bodyPr/>
          <a:lstStyle/>
          <a:p>
            <a:endParaRPr lang="zh-CN" altLang="en-US"/>
          </a:p>
        </p:txBody>
      </p:sp>
      <p:sp>
        <p:nvSpPr>
          <p:cNvPr id="4" name="灯片编号占位符 3"/>
          <p:cNvSpPr>
            <a:spLocks noGrp="1"/>
          </p:cNvSpPr>
          <p:nvPr>
            <p:ph type="sldNum" sz="quarter" idx="12"/>
          </p:nvPr>
        </p:nvSpPr>
        <p:spPr/>
        <p:txBody>
          <a:bodyPr/>
          <a:lstStyle/>
          <a:p>
            <a:fld id="{944EA926-DDE4-47D0-A803-AAA2FAB13D88}" type="slidenum">
              <a:rPr lang="zh-CN" altLang="en-US" smtClean="0"/>
              <a:t>‹#›</a:t>
            </a:fld>
            <a:endParaRPr lang="zh-CN" altLang="en-US"/>
          </a:p>
        </p:txBody>
      </p:sp>
    </p:spTree>
    <p:extLst>
      <p:ext uri="{BB962C8B-B14F-4D97-AF65-F5344CB8AC3E}">
        <p14:creationId xmlns:p14="http://schemas.microsoft.com/office/powerpoint/2010/main" val="4228903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4AB61B1-49BD-49E8-B9CE-00179AED6C73}" type="datetimeFigureOut">
              <a:rPr lang="zh-CN" altLang="en-US" smtClean="0"/>
              <a:t>2020/11/2</a:t>
            </a:fld>
            <a:endParaRPr lang="zh-CN" altLang="en-US"/>
          </a:p>
        </p:txBody>
      </p:sp>
      <p:sp>
        <p:nvSpPr>
          <p:cNvPr id="6" name="页脚占位符 5"/>
          <p:cNvSpPr>
            <a:spLocks noGrp="1"/>
          </p:cNvSpPr>
          <p:nvPr>
            <p:ph type="ftr" sz="quarter" idx="11"/>
          </p:nvPr>
        </p:nvSpPr>
        <p:spPr>
          <a:xfrm>
            <a:off x="3028950" y="4767263"/>
            <a:ext cx="3086100" cy="274637"/>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944EA926-DDE4-47D0-A803-AAA2FAB13D88}" type="slidenum">
              <a:rPr lang="zh-CN" altLang="en-US" smtClean="0"/>
              <a:t>‹#›</a:t>
            </a:fld>
            <a:endParaRPr lang="zh-CN" altLang="en-US"/>
          </a:p>
        </p:txBody>
      </p:sp>
    </p:spTree>
    <p:extLst>
      <p:ext uri="{BB962C8B-B14F-4D97-AF65-F5344CB8AC3E}">
        <p14:creationId xmlns:p14="http://schemas.microsoft.com/office/powerpoint/2010/main" val="2624406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4AB61B1-49BD-49E8-B9CE-00179AED6C73}" type="datetimeFigureOut">
              <a:rPr lang="zh-CN" altLang="en-US" smtClean="0"/>
              <a:t>2020/11/2</a:t>
            </a:fld>
            <a:endParaRPr lang="zh-CN" altLang="en-US"/>
          </a:p>
        </p:txBody>
      </p:sp>
      <p:sp>
        <p:nvSpPr>
          <p:cNvPr id="6" name="页脚占位符 5"/>
          <p:cNvSpPr>
            <a:spLocks noGrp="1"/>
          </p:cNvSpPr>
          <p:nvPr>
            <p:ph type="ftr" sz="quarter" idx="11"/>
          </p:nvPr>
        </p:nvSpPr>
        <p:spPr>
          <a:xfrm>
            <a:off x="3028950" y="4767263"/>
            <a:ext cx="3086100" cy="274637"/>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944EA926-DDE4-47D0-A803-AAA2FAB13D88}" type="slidenum">
              <a:rPr lang="zh-CN" altLang="en-US" smtClean="0"/>
              <a:t>‹#›</a:t>
            </a:fld>
            <a:endParaRPr lang="zh-CN" altLang="en-US"/>
          </a:p>
        </p:txBody>
      </p:sp>
    </p:spTree>
    <p:extLst>
      <p:ext uri="{BB962C8B-B14F-4D97-AF65-F5344CB8AC3E}">
        <p14:creationId xmlns:p14="http://schemas.microsoft.com/office/powerpoint/2010/main" val="3497648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45831" y="627534"/>
            <a:ext cx="7886700" cy="993775"/>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61B1-49BD-49E8-B9CE-00179AED6C73}" type="datetimeFigureOut">
              <a:rPr lang="zh-CN" altLang="en-US" smtClean="0"/>
              <a:t>2020/11/2</a:t>
            </a:fld>
            <a:endParaRPr lang="zh-CN" altLang="en-US"/>
          </a:p>
        </p:txBody>
      </p:sp>
      <p:sp>
        <p:nvSpPr>
          <p:cNvPr id="5" name="页脚占位符 4"/>
          <p:cNvSpPr>
            <a:spLocks noGrp="1"/>
          </p:cNvSpPr>
          <p:nvPr>
            <p:ph type="ftr" sz="quarter" idx="11"/>
          </p:nvPr>
        </p:nvSpPr>
        <p:spPr>
          <a:xfrm>
            <a:off x="3028950" y="4767263"/>
            <a:ext cx="3086100" cy="274637"/>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944EA926-DDE4-47D0-A803-AAA2FAB13D88}" type="slidenum">
              <a:rPr lang="zh-CN" altLang="en-US" smtClean="0"/>
              <a:t>‹#›</a:t>
            </a:fld>
            <a:endParaRPr lang="zh-CN" altLang="en-US"/>
          </a:p>
        </p:txBody>
      </p:sp>
    </p:spTree>
    <p:extLst>
      <p:ext uri="{BB962C8B-B14F-4D97-AF65-F5344CB8AC3E}">
        <p14:creationId xmlns:p14="http://schemas.microsoft.com/office/powerpoint/2010/main" val="2070628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4638"/>
            <a:ext cx="5762625" cy="435768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61B1-49BD-49E8-B9CE-00179AED6C73}" type="datetimeFigureOut">
              <a:rPr lang="zh-CN" altLang="en-US" smtClean="0"/>
              <a:t>2020/11/2</a:t>
            </a:fld>
            <a:endParaRPr lang="zh-CN" altLang="en-US"/>
          </a:p>
        </p:txBody>
      </p:sp>
      <p:sp>
        <p:nvSpPr>
          <p:cNvPr id="5" name="页脚占位符 4"/>
          <p:cNvSpPr>
            <a:spLocks noGrp="1"/>
          </p:cNvSpPr>
          <p:nvPr>
            <p:ph type="ftr" sz="quarter" idx="11"/>
          </p:nvPr>
        </p:nvSpPr>
        <p:spPr>
          <a:xfrm>
            <a:off x="3028950" y="4767263"/>
            <a:ext cx="3086100" cy="274637"/>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944EA926-DDE4-47D0-A803-AAA2FAB13D88}" type="slidenum">
              <a:rPr lang="zh-CN" altLang="en-US" smtClean="0"/>
              <a:t>‹#›</a:t>
            </a:fld>
            <a:endParaRPr lang="zh-CN" altLang="en-US"/>
          </a:p>
        </p:txBody>
      </p:sp>
    </p:spTree>
    <p:extLst>
      <p:ext uri="{BB962C8B-B14F-4D97-AF65-F5344CB8AC3E}">
        <p14:creationId xmlns:p14="http://schemas.microsoft.com/office/powerpoint/2010/main" val="2300852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封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userDrawn="1"/>
        </p:nvSpPr>
        <p:spPr>
          <a:xfrm>
            <a:off x="513602" y="1759222"/>
            <a:ext cx="4398169" cy="611706"/>
          </a:xfrm>
          <a:prstGeom prst="rect">
            <a:avLst/>
          </a:prstGeom>
          <a:noFill/>
        </p:spPr>
        <p:txBody>
          <a:bodyPr wrap="square" rtlCol="0">
            <a:spAutoFit/>
          </a:bodyPr>
          <a:lstStyle/>
          <a:p>
            <a:r>
              <a:rPr lang="en-US" altLang="zh-CN" sz="3375" b="1" dirty="0">
                <a:latin typeface="思源黑体 CN Regular" panose="020B0500000000000000" pitchFamily="34" charset="-122"/>
                <a:ea typeface="思源黑体 CN Regular" panose="020B0500000000000000" pitchFamily="34" charset="-122"/>
              </a:rPr>
              <a:t>Thank You!</a:t>
            </a:r>
            <a:endParaRPr lang="zh-CN" altLang="en-US" sz="3375" b="1" dirty="0">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119858745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标题占位符 1"/>
          <p:cNvSpPr>
            <a:spLocks noGrp="1"/>
          </p:cNvSpPr>
          <p:nvPr>
            <p:ph type="title"/>
          </p:nvPr>
        </p:nvSpPr>
        <p:spPr>
          <a:xfrm>
            <a:off x="539552" y="742267"/>
            <a:ext cx="6624736" cy="540000"/>
          </a:xfrm>
          <a:prstGeom prst="rect">
            <a:avLst/>
          </a:prstGeom>
        </p:spPr>
        <p:txBody>
          <a:bodyPr vert="horz" lIns="91440" tIns="45720" rIns="91440" bIns="45720" rtlCol="0" anchor="ctr">
            <a:noAutofit/>
          </a:bodyPr>
          <a:lstStyle>
            <a:lvl1pPr algn="l">
              <a:defRPr sz="2800" b="1" baseline="0">
                <a:latin typeface="BG-YH Bold" panose="02070803080706020303" pitchFamily="18" charset="0"/>
                <a:ea typeface="黑体" panose="02010609060101010101" pitchFamily="49" charset="-122"/>
              </a:defRPr>
            </a:lvl1pPr>
          </a:lstStyle>
          <a:p>
            <a:r>
              <a:rPr lang="zh-CN" altLang="en-US" dirty="0"/>
              <a:t>单击此处编辑母版标题样式</a:t>
            </a:r>
          </a:p>
        </p:txBody>
      </p:sp>
      <p:sp>
        <p:nvSpPr>
          <p:cNvPr id="8" name="内容占位符 8"/>
          <p:cNvSpPr>
            <a:spLocks noGrp="1"/>
          </p:cNvSpPr>
          <p:nvPr>
            <p:ph sz="quarter" idx="10"/>
          </p:nvPr>
        </p:nvSpPr>
        <p:spPr>
          <a:xfrm>
            <a:off x="539552" y="1410098"/>
            <a:ext cx="6624736" cy="3393900"/>
          </a:xfrm>
          <a:prstGeom prst="rect">
            <a:avLst/>
          </a:prstGeom>
        </p:spPr>
        <p:txBody>
          <a:bodyPr>
            <a:normAutofit/>
          </a:bodyPr>
          <a:lstStyle>
            <a:lvl1pPr>
              <a:defRPr sz="2000" baseline="0">
                <a:solidFill>
                  <a:schemeClr val="tx1"/>
                </a:solidFill>
                <a:latin typeface="BG-YH Regular" panose="02070803080706020303" pitchFamily="18" charset="0"/>
                <a:ea typeface="黑体" panose="02010609060101010101" pitchFamily="49" charset="-122"/>
                <a:cs typeface="Arial" panose="020B0604020202020204" pitchFamily="34" charset="0"/>
              </a:defRPr>
            </a:lvl1pPr>
            <a:lvl2pPr>
              <a:defRPr>
                <a:latin typeface="BG-YH Regular" panose="02070803080706020303" pitchFamily="18" charset="0"/>
                <a:cs typeface="Arial" panose="020B0604020202020204" pitchFamily="34" charset="0"/>
              </a:defRPr>
            </a:lvl2pPr>
            <a:lvl3pPr>
              <a:defRPr>
                <a:latin typeface="BG-YH Regular" panose="02070803080706020303" pitchFamily="18" charset="0"/>
                <a:cs typeface="Arial" panose="020B0604020202020204" pitchFamily="34" charset="0"/>
              </a:defRPr>
            </a:lvl3pPr>
            <a:lvl4pPr>
              <a:defRPr>
                <a:latin typeface="BG-YH Regular" panose="02070803080706020303" pitchFamily="18" charset="0"/>
                <a:cs typeface="Arial" panose="020B0604020202020204" pitchFamily="34" charset="0"/>
              </a:defRPr>
            </a:lvl4pPr>
            <a:lvl5pPr>
              <a:defRPr>
                <a:latin typeface="BG-YH Regular" panose="02070803080706020303" pitchFamily="18" charset="0"/>
                <a:cs typeface="Arial" panose="020B0604020202020204" pitchFamily="34" charset="0"/>
              </a:defRPr>
            </a:lvl5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封面">
    <p:bg>
      <p:bgPr>
        <a:blipFill dpi="0" rotWithShape="1">
          <a:blip r:embed="rId2">
            <a:alphaModFix amt="99000"/>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812483" y="2427446"/>
            <a:ext cx="7597140" cy="1419225"/>
          </a:xfrm>
        </p:spPr>
        <p:txBody>
          <a:bodyPr anchor="ctr">
            <a:noAutofit/>
          </a:bodyPr>
          <a:lstStyle>
            <a:lvl1pPr algn="l">
              <a:lnSpc>
                <a:spcPct val="100000"/>
              </a:lnSpc>
              <a:defRPr sz="3375" b="1">
                <a:solidFill>
                  <a:schemeClr val="tx1"/>
                </a:solidFill>
              </a:defRPr>
            </a:lvl1pPr>
          </a:lstStyle>
          <a:p>
            <a:r>
              <a:rPr lang="zh-CN" altLang="en-US" dirty="0"/>
              <a:t>单击此处编辑母版标题样式</a:t>
            </a:r>
            <a:br>
              <a:rPr lang="zh-CN" altLang="en-US" dirty="0"/>
            </a:br>
            <a:endParaRPr lang="zh-CN" altLang="en-US" dirty="0"/>
          </a:p>
        </p:txBody>
      </p:sp>
      <p:sp>
        <p:nvSpPr>
          <p:cNvPr id="3" name="副标题 2"/>
          <p:cNvSpPr>
            <a:spLocks noGrp="1"/>
          </p:cNvSpPr>
          <p:nvPr>
            <p:ph type="subTitle" idx="1" hasCustomPrompt="1"/>
          </p:nvPr>
        </p:nvSpPr>
        <p:spPr>
          <a:xfrm>
            <a:off x="816447" y="3968995"/>
            <a:ext cx="6858000" cy="387344"/>
          </a:xfrm>
          <a:prstGeom prst="rect">
            <a:avLst/>
          </a:prstGeom>
        </p:spPr>
        <p:txBody>
          <a:bodyPr anchor="ctr">
            <a:noAutofit/>
          </a:bodyPr>
          <a:lstStyle>
            <a:lvl1pPr marL="0" indent="0" algn="l">
              <a:buNone/>
              <a:defRPr sz="1350" b="1">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单击此处编辑姓名</a:t>
            </a:r>
            <a:endParaRPr lang="en-US" altLang="zh-CN" dirty="0"/>
          </a:p>
        </p:txBody>
      </p:sp>
      <p:sp>
        <p:nvSpPr>
          <p:cNvPr id="10" name="文本占位符 9"/>
          <p:cNvSpPr>
            <a:spLocks noGrp="1"/>
          </p:cNvSpPr>
          <p:nvPr>
            <p:ph type="body" sz="quarter" idx="12" hasCustomPrompt="1"/>
          </p:nvPr>
        </p:nvSpPr>
        <p:spPr>
          <a:xfrm>
            <a:off x="816447" y="4363267"/>
            <a:ext cx="6858001" cy="365780"/>
          </a:xfrm>
          <a:prstGeom prst="rect">
            <a:avLst/>
          </a:prstGeom>
        </p:spPr>
        <p:txBody>
          <a:bodyPr/>
          <a:lstStyle>
            <a:lvl1pPr marL="0" indent="0">
              <a:buNone/>
              <a:defRPr sz="1350" b="1">
                <a:solidFill>
                  <a:schemeClr val="tx1"/>
                </a:solidFill>
              </a:defRPr>
            </a:lvl1pPr>
          </a:lstStyle>
          <a:p>
            <a:pPr lvl="0"/>
            <a:r>
              <a:rPr lang="zh-CN" altLang="en-US" dirty="0"/>
              <a:t>单击此处编辑部门</a:t>
            </a:r>
          </a:p>
          <a:p>
            <a:pPr lvl="0"/>
            <a:endParaRPr lang="zh-CN" altLang="en-US" dirty="0"/>
          </a:p>
        </p:txBody>
      </p:sp>
    </p:spTree>
    <p:extLst>
      <p:ext uri="{BB962C8B-B14F-4D97-AF65-F5344CB8AC3E}">
        <p14:creationId xmlns:p14="http://schemas.microsoft.com/office/powerpoint/2010/main" val="322667396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4AB61B1-49BD-49E8-B9CE-00179AED6C73}" type="datetimeFigureOut">
              <a:rPr lang="zh-CN" altLang="en-US" smtClean="0"/>
              <a:t>2020/11/2</a:t>
            </a:fld>
            <a:endParaRPr lang="zh-CN" altLang="en-US"/>
          </a:p>
        </p:txBody>
      </p:sp>
      <p:sp>
        <p:nvSpPr>
          <p:cNvPr id="5" name="页脚占位符 4"/>
          <p:cNvSpPr>
            <a:spLocks noGrp="1"/>
          </p:cNvSpPr>
          <p:nvPr>
            <p:ph type="ftr" sz="quarter" idx="11"/>
          </p:nvPr>
        </p:nvSpPr>
        <p:spPr>
          <a:xfrm>
            <a:off x="3028950" y="4767263"/>
            <a:ext cx="3086100" cy="274637"/>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944EA926-DDE4-47D0-A803-AAA2FAB13D88}" type="slidenum">
              <a:rPr lang="zh-CN" altLang="en-US" smtClean="0"/>
              <a:t>‹#›</a:t>
            </a:fld>
            <a:endParaRPr lang="zh-CN" altLang="en-US"/>
          </a:p>
        </p:txBody>
      </p:sp>
    </p:spTree>
    <p:extLst>
      <p:ext uri="{BB962C8B-B14F-4D97-AF65-F5344CB8AC3E}">
        <p14:creationId xmlns:p14="http://schemas.microsoft.com/office/powerpoint/2010/main" val="1950701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5831" y="627534"/>
            <a:ext cx="7886700" cy="993775"/>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AB61B1-49BD-49E8-B9CE-00179AED6C73}" type="datetimeFigureOut">
              <a:rPr lang="zh-CN" altLang="en-US" smtClean="0"/>
              <a:t>2020/11/2</a:t>
            </a:fld>
            <a:endParaRPr lang="zh-CN" altLang="en-US"/>
          </a:p>
        </p:txBody>
      </p:sp>
      <p:sp>
        <p:nvSpPr>
          <p:cNvPr id="5" name="页脚占位符 4"/>
          <p:cNvSpPr>
            <a:spLocks noGrp="1"/>
          </p:cNvSpPr>
          <p:nvPr>
            <p:ph type="ftr" sz="quarter" idx="11"/>
          </p:nvPr>
        </p:nvSpPr>
        <p:spPr>
          <a:xfrm>
            <a:off x="3028950" y="4767263"/>
            <a:ext cx="3086100" cy="274637"/>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944EA926-DDE4-47D0-A803-AAA2FAB13D88}" type="slidenum">
              <a:rPr lang="zh-CN" altLang="en-US" smtClean="0"/>
              <a:t>‹#›</a:t>
            </a:fld>
            <a:endParaRPr lang="zh-CN" altLang="en-US"/>
          </a:p>
        </p:txBody>
      </p:sp>
    </p:spTree>
    <p:extLst>
      <p:ext uri="{BB962C8B-B14F-4D97-AF65-F5344CB8AC3E}">
        <p14:creationId xmlns:p14="http://schemas.microsoft.com/office/powerpoint/2010/main" val="3047775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4AB61B1-49BD-49E8-B9CE-00179AED6C73}" type="datetimeFigureOut">
              <a:rPr lang="zh-CN" altLang="en-US" smtClean="0"/>
              <a:t>2020/11/2</a:t>
            </a:fld>
            <a:endParaRPr lang="zh-CN" altLang="en-US"/>
          </a:p>
        </p:txBody>
      </p:sp>
      <p:sp>
        <p:nvSpPr>
          <p:cNvPr id="5" name="页脚占位符 4"/>
          <p:cNvSpPr>
            <a:spLocks noGrp="1"/>
          </p:cNvSpPr>
          <p:nvPr>
            <p:ph type="ftr" sz="quarter" idx="11"/>
          </p:nvPr>
        </p:nvSpPr>
        <p:spPr>
          <a:xfrm>
            <a:off x="3028950" y="4767263"/>
            <a:ext cx="3086100" cy="274637"/>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944EA926-DDE4-47D0-A803-AAA2FAB13D88}" type="slidenum">
              <a:rPr lang="zh-CN" altLang="en-US" smtClean="0"/>
              <a:t>‹#›</a:t>
            </a:fld>
            <a:endParaRPr lang="zh-CN" altLang="en-US"/>
          </a:p>
        </p:txBody>
      </p:sp>
    </p:spTree>
    <p:extLst>
      <p:ext uri="{BB962C8B-B14F-4D97-AF65-F5344CB8AC3E}">
        <p14:creationId xmlns:p14="http://schemas.microsoft.com/office/powerpoint/2010/main" val="3303741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5831" y="627534"/>
            <a:ext cx="7886700" cy="993775"/>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370013"/>
            <a:ext cx="3867150" cy="326231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0013"/>
            <a:ext cx="3867150" cy="326231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4AB61B1-49BD-49E8-B9CE-00179AED6C73}" type="datetimeFigureOut">
              <a:rPr lang="zh-CN" altLang="en-US" smtClean="0"/>
              <a:t>2020/11/2</a:t>
            </a:fld>
            <a:endParaRPr lang="zh-CN" altLang="en-US"/>
          </a:p>
        </p:txBody>
      </p:sp>
      <p:sp>
        <p:nvSpPr>
          <p:cNvPr id="6" name="页脚占位符 5"/>
          <p:cNvSpPr>
            <a:spLocks noGrp="1"/>
          </p:cNvSpPr>
          <p:nvPr>
            <p:ph type="ftr" sz="quarter" idx="11"/>
          </p:nvPr>
        </p:nvSpPr>
        <p:spPr>
          <a:xfrm>
            <a:off x="3028950" y="4767263"/>
            <a:ext cx="3086100" cy="274637"/>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944EA926-DDE4-47D0-A803-AAA2FAB13D88}" type="slidenum">
              <a:rPr lang="zh-CN" altLang="en-US" smtClean="0"/>
              <a:t>‹#›</a:t>
            </a:fld>
            <a:endParaRPr lang="zh-CN" altLang="en-US"/>
          </a:p>
        </p:txBody>
      </p:sp>
    </p:spTree>
    <p:extLst>
      <p:ext uri="{BB962C8B-B14F-4D97-AF65-F5344CB8AC3E}">
        <p14:creationId xmlns:p14="http://schemas.microsoft.com/office/powerpoint/2010/main" val="1939328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1879600"/>
            <a:ext cx="3868737" cy="27622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1879600"/>
            <a:ext cx="3887788" cy="27622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4AB61B1-49BD-49E8-B9CE-00179AED6C73}" type="datetimeFigureOut">
              <a:rPr lang="zh-CN" altLang="en-US" smtClean="0"/>
              <a:t>2020/11/2</a:t>
            </a:fld>
            <a:endParaRPr lang="zh-CN" altLang="en-US"/>
          </a:p>
        </p:txBody>
      </p:sp>
      <p:sp>
        <p:nvSpPr>
          <p:cNvPr id="8" name="页脚占位符 7"/>
          <p:cNvSpPr>
            <a:spLocks noGrp="1"/>
          </p:cNvSpPr>
          <p:nvPr>
            <p:ph type="ftr" sz="quarter" idx="11"/>
          </p:nvPr>
        </p:nvSpPr>
        <p:spPr>
          <a:xfrm>
            <a:off x="3028950" y="4767263"/>
            <a:ext cx="3086100" cy="274637"/>
          </a:xfrm>
          <a:prstGeom prst="rect">
            <a:avLst/>
          </a:prstGeom>
        </p:spPr>
        <p:txBody>
          <a:bodyPr/>
          <a:lstStyle/>
          <a:p>
            <a:endParaRPr lang="zh-CN" altLang="en-US"/>
          </a:p>
        </p:txBody>
      </p:sp>
      <p:sp>
        <p:nvSpPr>
          <p:cNvPr id="9" name="灯片编号占位符 8"/>
          <p:cNvSpPr>
            <a:spLocks noGrp="1"/>
          </p:cNvSpPr>
          <p:nvPr>
            <p:ph type="sldNum" sz="quarter" idx="12"/>
          </p:nvPr>
        </p:nvSpPr>
        <p:spPr/>
        <p:txBody>
          <a:bodyPr/>
          <a:lstStyle/>
          <a:p>
            <a:fld id="{944EA926-DDE4-47D0-A803-AAA2FAB13D88}" type="slidenum">
              <a:rPr lang="zh-CN" altLang="en-US" smtClean="0"/>
              <a:t>‹#›</a:t>
            </a:fld>
            <a:endParaRPr lang="zh-CN" altLang="en-US"/>
          </a:p>
        </p:txBody>
      </p:sp>
    </p:spTree>
    <p:extLst>
      <p:ext uri="{BB962C8B-B14F-4D97-AF65-F5344CB8AC3E}">
        <p14:creationId xmlns:p14="http://schemas.microsoft.com/office/powerpoint/2010/main" val="9448859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771550"/>
            <a:ext cx="8147248" cy="864096"/>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2020/11/2</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4"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50023" y="1779588"/>
            <a:ext cx="7886700" cy="273637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4AB61B1-49BD-49E8-B9CE-00179AED6C73}" type="datetimeFigureOut">
              <a:rPr lang="zh-CN" altLang="en-US" smtClean="0"/>
              <a:t>2020/11/2</a:t>
            </a:fld>
            <a:endParaRPr lang="zh-CN" alt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944EA926-DDE4-47D0-A803-AAA2FAB13D88}" type="slidenum">
              <a:rPr lang="zh-CN" altLang="en-US" smtClean="0"/>
              <a:t>‹#›</a:t>
            </a:fld>
            <a:endParaRPr lang="zh-CN" altLang="en-US"/>
          </a:p>
        </p:txBody>
      </p:sp>
      <p:sp>
        <p:nvSpPr>
          <p:cNvPr id="7" name="标题占位符 6">
            <a:extLst>
              <a:ext uri="{FF2B5EF4-FFF2-40B4-BE49-F238E27FC236}">
                <a16:creationId xmlns="" xmlns:a16="http://schemas.microsoft.com/office/drawing/2014/main" id="{A7DA0ABE-5EC8-E245-A4D1-A082B985B71E}"/>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8" name="页脚占位符 7">
            <a:extLst>
              <a:ext uri="{FF2B5EF4-FFF2-40B4-BE49-F238E27FC236}">
                <a16:creationId xmlns="" xmlns:a16="http://schemas.microsoft.com/office/drawing/2014/main" id="{EDF77BAB-702E-B941-BB33-30C923140415}"/>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Tree>
    <p:extLst>
      <p:ext uri="{BB962C8B-B14F-4D97-AF65-F5344CB8AC3E}">
        <p14:creationId xmlns:p14="http://schemas.microsoft.com/office/powerpoint/2010/main" val="1284079766"/>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r>
              <a:rPr lang="zh-CN" altLang="en-US" sz="2400" dirty="0"/>
              <a:t>单细胞</a:t>
            </a:r>
            <a:r>
              <a:rPr lang="en-US" altLang="zh-CN" sz="2400" dirty="0" smtClean="0"/>
              <a:t>RNA</a:t>
            </a:r>
            <a:r>
              <a:rPr lang="zh-CN" altLang="en-US" sz="2400" dirty="0"/>
              <a:t>测序</a:t>
            </a:r>
            <a:r>
              <a:rPr lang="zh-CN" altLang="en-US" sz="2400" dirty="0" smtClean="0"/>
              <a:t>揭示</a:t>
            </a:r>
            <a:r>
              <a:rPr lang="zh-CN" altLang="en-US" sz="2400" dirty="0"/>
              <a:t>小儿室管膜瘤的细胞层次结构和受损的发育轨迹</a:t>
            </a:r>
          </a:p>
        </p:txBody>
      </p:sp>
      <p:sp>
        <p:nvSpPr>
          <p:cNvPr id="4" name="副标题 3"/>
          <p:cNvSpPr>
            <a:spLocks noGrp="1"/>
          </p:cNvSpPr>
          <p:nvPr>
            <p:ph type="subTitle" idx="1"/>
          </p:nvPr>
        </p:nvSpPr>
        <p:spPr/>
        <p:txBody>
          <a:bodyPr/>
          <a:lstStyle/>
          <a:p>
            <a:r>
              <a:rPr lang="zh-CN" altLang="en-US" sz="1400" dirty="0" smtClean="0"/>
              <a:t>分享人</a:t>
            </a:r>
            <a:r>
              <a:rPr lang="zh-CN" altLang="en-US" dirty="0" smtClean="0"/>
              <a:t>：马满鹏</a:t>
            </a:r>
            <a:endParaRPr lang="zh-CN" altLang="en-US" dirty="0"/>
          </a:p>
        </p:txBody>
      </p:sp>
      <p:sp>
        <p:nvSpPr>
          <p:cNvPr id="5" name="文本占位符 4"/>
          <p:cNvSpPr>
            <a:spLocks noGrp="1"/>
          </p:cNvSpPr>
          <p:nvPr>
            <p:ph type="body" sz="quarter" idx="12"/>
          </p:nvPr>
        </p:nvSpPr>
        <p:spPr/>
        <p:txBody>
          <a:bodyPr/>
          <a:lstStyle/>
          <a:p>
            <a:r>
              <a:rPr lang="zh-CN" altLang="en-US" sz="1400" dirty="0" smtClean="0"/>
              <a:t>时间：</a:t>
            </a:r>
            <a:r>
              <a:rPr lang="en-US" altLang="zh-CN" sz="1400" dirty="0" smtClean="0"/>
              <a:t>2020</a:t>
            </a:r>
            <a:r>
              <a:rPr lang="zh-CN" altLang="en-US" sz="1400" dirty="0" smtClean="0"/>
              <a:t>年</a:t>
            </a:r>
            <a:r>
              <a:rPr lang="en-US" altLang="zh-CN" sz="1400" dirty="0" smtClean="0"/>
              <a:t>11</a:t>
            </a:r>
            <a:r>
              <a:rPr lang="zh-CN" altLang="en-US" sz="1400" dirty="0" smtClean="0"/>
              <a:t>月</a:t>
            </a:r>
            <a:r>
              <a:rPr lang="en-US" altLang="zh-CN" sz="1400" dirty="0" smtClean="0"/>
              <a:t>2</a:t>
            </a:r>
            <a:r>
              <a:rPr lang="zh-CN" altLang="en-US" sz="1400" dirty="0" smtClean="0"/>
              <a:t>日</a:t>
            </a:r>
            <a:endParaRPr lang="zh-CN" altLang="en-US" sz="1400" dirty="0"/>
          </a:p>
        </p:txBody>
      </p:sp>
      <p:sp>
        <p:nvSpPr>
          <p:cNvPr id="2" name="灯片编号占位符 1"/>
          <p:cNvSpPr>
            <a:spLocks noGrp="1"/>
          </p:cNvSpPr>
          <p:nvPr>
            <p:ph type="sldNum" sz="quarter" idx="4294967295"/>
          </p:nvPr>
        </p:nvSpPr>
        <p:spPr>
          <a:xfrm>
            <a:off x="6902767" y="4722495"/>
            <a:ext cx="2241233" cy="273844"/>
          </a:xfrm>
        </p:spPr>
        <p:txBody>
          <a:bodyPr/>
          <a:lstStyle/>
          <a:p>
            <a:fld id="{565CE74E-AB26-4998-AD42-012C4C1AD076}" type="slidenum">
              <a:rPr lang="zh-CN" altLang="en-US" smtClean="0"/>
              <a:t>1</a:t>
            </a:fld>
            <a:endParaRPr lang="zh-CN" altLang="en-US" dirty="0"/>
          </a:p>
        </p:txBody>
      </p:sp>
    </p:spTree>
    <p:extLst>
      <p:ext uri="{BB962C8B-B14F-4D97-AF65-F5344CB8AC3E}">
        <p14:creationId xmlns:p14="http://schemas.microsoft.com/office/powerpoint/2010/main" val="2526770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16520161-A2B1-4CD9-BDB1-709D6D7E05C0}"/>
              </a:ext>
            </a:extLst>
          </p:cNvPr>
          <p:cNvGrpSpPr/>
          <p:nvPr/>
        </p:nvGrpSpPr>
        <p:grpSpPr>
          <a:xfrm flipH="1">
            <a:off x="596418" y="627534"/>
            <a:ext cx="452482" cy="368902"/>
            <a:chOff x="9301163" y="5115471"/>
            <a:chExt cx="452482" cy="368902"/>
          </a:xfrm>
        </p:grpSpPr>
        <p:sp>
          <p:nvSpPr>
            <p:cNvPr id="3" name="圆: 空心 2">
              <a:extLst>
                <a:ext uri="{FF2B5EF4-FFF2-40B4-BE49-F238E27FC236}">
                  <a16:creationId xmlns="" xmlns:a16="http://schemas.microsoft.com/office/drawing/2014/main" id="{030FAF51-F54F-44EF-92AF-51887E4035F4}"/>
                </a:ext>
              </a:extLst>
            </p:cNvPr>
            <p:cNvSpPr/>
            <p:nvPr/>
          </p:nvSpPr>
          <p:spPr>
            <a:xfrm>
              <a:off x="9301163" y="5115471"/>
              <a:ext cx="256074" cy="256074"/>
            </a:xfrm>
            <a:prstGeom prst="donut">
              <a:avLst>
                <a:gd name="adj" fmla="val 9178"/>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4" name="圆: 空心 3">
              <a:extLst>
                <a:ext uri="{FF2B5EF4-FFF2-40B4-BE49-F238E27FC236}">
                  <a16:creationId xmlns="" xmlns:a16="http://schemas.microsoft.com/office/drawing/2014/main" id="{9B46FCD4-9AC4-4148-A840-82037159F299}"/>
                </a:ext>
              </a:extLst>
            </p:cNvPr>
            <p:cNvSpPr/>
            <p:nvPr/>
          </p:nvSpPr>
          <p:spPr>
            <a:xfrm>
              <a:off x="9429200" y="5159928"/>
              <a:ext cx="324445" cy="324445"/>
            </a:xfrm>
            <a:prstGeom prst="donut">
              <a:avLst>
                <a:gd name="adj" fmla="val 11164"/>
              </a:avLst>
            </a:prstGeom>
            <a:solidFill>
              <a:srgbClr val="D21B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微软雅黑"/>
                <a:cs typeface="+mn-ea"/>
                <a:sym typeface="+mn-lt"/>
              </a:endParaRPr>
            </a:p>
          </p:txBody>
        </p:sp>
      </p:grpSp>
      <p:sp>
        <p:nvSpPr>
          <p:cNvPr id="5" name="文本框 4">
            <a:extLst>
              <a:ext uri="{FF2B5EF4-FFF2-40B4-BE49-F238E27FC236}">
                <a16:creationId xmlns="" xmlns:a16="http://schemas.microsoft.com/office/drawing/2014/main" id="{62ACDD96-71F8-4C37-951F-5A158BEE8A68}"/>
              </a:ext>
            </a:extLst>
          </p:cNvPr>
          <p:cNvSpPr txBox="1"/>
          <p:nvPr/>
        </p:nvSpPr>
        <p:spPr>
          <a:xfrm>
            <a:off x="1187624" y="627534"/>
            <a:ext cx="1415772" cy="338554"/>
          </a:xfrm>
          <a:prstGeom prst="rect">
            <a:avLst/>
          </a:prstGeom>
          <a:noFill/>
        </p:spPr>
        <p:txBody>
          <a:bodyPr wrap="none" rtlCol="0">
            <a:spAutoFit/>
          </a:bodyPr>
          <a:lstStyle/>
          <a:p>
            <a:r>
              <a:rPr lang="zh-CN" altLang="en-US" sz="1600" b="1" dirty="0">
                <a:latin typeface="Arial" panose="020F0502020204030204"/>
                <a:ea typeface="微软雅黑"/>
                <a:cs typeface="+mn-ea"/>
                <a:sym typeface="+mn-lt"/>
              </a:rPr>
              <a:t>三、研究结果</a:t>
            </a:r>
          </a:p>
        </p:txBody>
      </p:sp>
      <p:sp>
        <p:nvSpPr>
          <p:cNvPr id="13" name="矩形 12">
            <a:extLst>
              <a:ext uri="{FF2B5EF4-FFF2-40B4-BE49-F238E27FC236}">
                <a16:creationId xmlns="" xmlns:a16="http://schemas.microsoft.com/office/drawing/2014/main" id="{66F33561-BEC5-429C-BE5C-72991AB76265}"/>
              </a:ext>
            </a:extLst>
          </p:cNvPr>
          <p:cNvSpPr/>
          <p:nvPr/>
        </p:nvSpPr>
        <p:spPr>
          <a:xfrm>
            <a:off x="1493734" y="4712789"/>
            <a:ext cx="1962397" cy="323165"/>
          </a:xfrm>
          <a:prstGeom prst="rect">
            <a:avLst/>
          </a:prstGeom>
        </p:spPr>
        <p:txBody>
          <a:bodyPr wrap="none">
            <a:spAutoFit/>
          </a:bodyPr>
          <a:lstStyle/>
          <a:p>
            <a:pPr algn="ctr">
              <a:lnSpc>
                <a:spcPct val="150000"/>
              </a:lnSpc>
              <a:spcBef>
                <a:spcPts val="600"/>
              </a:spcBef>
              <a:spcAft>
                <a:spcPts val="600"/>
              </a:spcAft>
            </a:pPr>
            <a:r>
              <a:rPr lang="zh-CN" altLang="en-US" sz="1000" kern="0" dirty="0">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000" kern="0" dirty="0">
                <a:latin typeface="微软雅黑" panose="020B0503020204020204" pitchFamily="34" charset="-122"/>
                <a:ea typeface="微软雅黑" panose="020B0503020204020204" pitchFamily="34" charset="-122"/>
                <a:cs typeface="Times New Roman" panose="02020603050405020304" pitchFamily="18" charset="0"/>
              </a:rPr>
              <a:t> ST-EPN</a:t>
            </a:r>
            <a:r>
              <a:rPr lang="zh-CN" altLang="en-US" sz="1000" kern="0" dirty="0">
                <a:latin typeface="微软雅黑" panose="020B0503020204020204" pitchFamily="34" charset="-122"/>
                <a:ea typeface="微软雅黑" panose="020B0503020204020204" pitchFamily="34" charset="-122"/>
                <a:cs typeface="Times New Roman" panose="02020603050405020304" pitchFamily="18" charset="0"/>
              </a:rPr>
              <a:t>中肿瘤的</a:t>
            </a:r>
            <a:r>
              <a:rPr lang="zh-CN" altLang="en-US" sz="1000" kern="0" dirty="0" smtClean="0">
                <a:latin typeface="微软雅黑" panose="020B0503020204020204" pitchFamily="34" charset="-122"/>
                <a:ea typeface="微软雅黑" panose="020B0503020204020204" pitchFamily="34" charset="-122"/>
                <a:cs typeface="Times New Roman" panose="02020603050405020304" pitchFamily="18" charset="0"/>
              </a:rPr>
              <a:t>转录组分析</a:t>
            </a:r>
            <a:endParaRPr lang="zh-CN" altLang="zh-CN" sz="1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文本框 30">
            <a:extLst>
              <a:ext uri="{FF2B5EF4-FFF2-40B4-BE49-F238E27FC236}">
                <a16:creationId xmlns="" xmlns:a16="http://schemas.microsoft.com/office/drawing/2014/main" id="{2678D2CE-5823-4CAB-8C35-5647529E46A0}"/>
              </a:ext>
            </a:extLst>
          </p:cNvPr>
          <p:cNvSpPr txBox="1"/>
          <p:nvPr/>
        </p:nvSpPr>
        <p:spPr>
          <a:xfrm>
            <a:off x="555556" y="1142226"/>
            <a:ext cx="4462326" cy="276999"/>
          </a:xfrm>
          <a:prstGeom prst="rect">
            <a:avLst/>
          </a:prstGeom>
          <a:noFill/>
        </p:spPr>
        <p:txBody>
          <a:bodyPr wrap="square">
            <a:spAutoFit/>
          </a:bodyPr>
          <a:lstStyle/>
          <a:p>
            <a:pPr marL="285750" indent="-285750">
              <a:buFont typeface="Wingdings" panose="05000000000000000000" pitchFamily="2" charset="2"/>
              <a:buChar char="u"/>
            </a:pPr>
            <a:r>
              <a:rPr kumimoji="0" lang="zh-CN" altLang="en-US" sz="1200" b="1" i="0" u="none" strike="noStrike" kern="1200" cap="none" spc="0" normalizeH="0" baseline="0" noProof="0" dirty="0" smtClean="0">
                <a:ln>
                  <a:noFill/>
                </a:ln>
                <a:solidFill>
                  <a:prstClr val="black"/>
                </a:solidFill>
                <a:effectLst/>
                <a:uLnTx/>
                <a:uFillTx/>
                <a:latin typeface="Arial" panose="020F0502020204030204"/>
                <a:ea typeface="微软雅黑"/>
                <a:cs typeface="+mn-ea"/>
                <a:sym typeface="+mn-lt"/>
              </a:rPr>
              <a:t>结果</a:t>
            </a:r>
            <a:r>
              <a:rPr kumimoji="0" lang="en-US" altLang="zh-CN" sz="1200" b="1" i="0" u="none" strike="noStrike" kern="1200" cap="none" spc="0" normalizeH="0" baseline="0" noProof="0" dirty="0" smtClean="0">
                <a:ln>
                  <a:noFill/>
                </a:ln>
                <a:solidFill>
                  <a:prstClr val="black"/>
                </a:solidFill>
                <a:effectLst/>
                <a:uLnTx/>
                <a:uFillTx/>
                <a:latin typeface="Arial" panose="020F0502020204030204"/>
                <a:ea typeface="微软雅黑"/>
                <a:cs typeface="+mn-ea"/>
                <a:sym typeface="+mn-lt"/>
              </a:rPr>
              <a:t>4</a:t>
            </a:r>
            <a:r>
              <a:rPr kumimoji="0" lang="zh-CN" altLang="en-US" sz="1200" b="1" i="0" u="none" strike="noStrike" kern="1200" cap="none" spc="0" normalizeH="0" baseline="0" noProof="0" dirty="0" smtClean="0">
                <a:ln>
                  <a:noFill/>
                </a:ln>
                <a:solidFill>
                  <a:prstClr val="black"/>
                </a:solidFill>
                <a:effectLst/>
                <a:uLnTx/>
                <a:uFillTx/>
                <a:latin typeface="Arial" panose="020F0502020204030204"/>
                <a:ea typeface="微软雅黑"/>
                <a:cs typeface="+mn-ea"/>
                <a:sym typeface="+mn-lt"/>
              </a:rPr>
              <a:t>：</a:t>
            </a:r>
            <a:r>
              <a:rPr lang="en-US" altLang="zh-CN" sz="1200" b="1" dirty="0">
                <a:solidFill>
                  <a:prstClr val="black"/>
                </a:solidFill>
                <a:latin typeface="Arial" panose="020F0502020204030204"/>
                <a:ea typeface="微软雅黑"/>
                <a:cs typeface="+mn-ea"/>
                <a:sym typeface="+mn-lt"/>
              </a:rPr>
              <a:t>ST-EPN</a:t>
            </a:r>
            <a:r>
              <a:rPr lang="zh-CN" altLang="en-US" sz="1200" b="1" dirty="0">
                <a:solidFill>
                  <a:prstClr val="black"/>
                </a:solidFill>
                <a:latin typeface="Arial" panose="020F0502020204030204"/>
                <a:ea typeface="微软雅黑"/>
                <a:cs typeface="+mn-ea"/>
                <a:sym typeface="+mn-lt"/>
              </a:rPr>
              <a:t>是由多样的且分子组特异的细胞类型组成</a:t>
            </a:r>
            <a:endParaRPr lang="zh-CN" altLang="en-US" sz="1400" dirty="0"/>
          </a:p>
        </p:txBody>
      </p:sp>
      <p:sp>
        <p:nvSpPr>
          <p:cNvPr id="35" name="矩形 34">
            <a:extLst>
              <a:ext uri="{FF2B5EF4-FFF2-40B4-BE49-F238E27FC236}">
                <a16:creationId xmlns="" xmlns:a16="http://schemas.microsoft.com/office/drawing/2014/main" id="{A199414A-64BC-4408-BFB7-4492BDEE61D8}"/>
              </a:ext>
            </a:extLst>
          </p:cNvPr>
          <p:cNvSpPr/>
          <p:nvPr/>
        </p:nvSpPr>
        <p:spPr>
          <a:xfrm>
            <a:off x="5017881" y="1622713"/>
            <a:ext cx="3586567" cy="2640454"/>
          </a:xfrm>
          <a:prstGeom prst="rect">
            <a:avLst/>
          </a:prstGeom>
          <a:noFill/>
          <a:ln w="9525">
            <a:solidFill>
              <a:srgbClr val="D21B3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 xmlns:a16="http://schemas.microsoft.com/office/drawing/2014/main" id="{2ABA7344-B785-45E3-9712-BC4A955A4AE0}"/>
              </a:ext>
            </a:extLst>
          </p:cNvPr>
          <p:cNvSpPr txBox="1"/>
          <p:nvPr/>
        </p:nvSpPr>
        <p:spPr>
          <a:xfrm>
            <a:off x="5118976" y="1677843"/>
            <a:ext cx="3384376" cy="2585323"/>
          </a:xfrm>
          <a:prstGeom prst="rect">
            <a:avLst/>
          </a:prstGeom>
          <a:noFill/>
        </p:spPr>
        <p:txBody>
          <a:bodyPr wrap="square">
            <a:spAutoFit/>
          </a:bodyPr>
          <a:lstStyle/>
          <a:p>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研究方法：</a:t>
            </a:r>
          </a:p>
          <a:p>
            <a:r>
              <a:rPr lang="en-US" altLang="zh-CN" sz="1200" dirty="0" smtClean="0">
                <a:latin typeface="微软雅黑" panose="020B0503020204020204" pitchFamily="34" charset="-122"/>
                <a:ea typeface="微软雅黑" panose="020B0503020204020204" pitchFamily="34" charset="-122"/>
              </a:rPr>
              <a:t>8</a:t>
            </a:r>
            <a:r>
              <a:rPr lang="zh-CN" altLang="en-US" sz="1200" dirty="0" smtClean="0">
                <a:latin typeface="微软雅黑" panose="020B0503020204020204" pitchFamily="34" charset="-122"/>
                <a:ea typeface="微软雅黑" panose="020B0503020204020204" pitchFamily="34" charset="-122"/>
              </a:rPr>
              <a:t>个</a:t>
            </a:r>
            <a:r>
              <a:rPr lang="en-US" altLang="zh-CN" sz="1200" dirty="0">
                <a:latin typeface="微软雅黑" panose="020B0503020204020204" pitchFamily="34" charset="-122"/>
                <a:ea typeface="微软雅黑" panose="020B0503020204020204" pitchFamily="34" charset="-122"/>
              </a:rPr>
              <a:t>ST-EPN</a:t>
            </a:r>
            <a:r>
              <a:rPr lang="zh-CN" altLang="en-US" sz="1200" dirty="0" smtClean="0">
                <a:latin typeface="微软雅黑" panose="020B0503020204020204" pitchFamily="34" charset="-122"/>
                <a:ea typeface="微软雅黑" panose="020B0503020204020204" pitchFamily="34" charset="-122"/>
              </a:rPr>
              <a:t>样本（通过甲基化图谱划分图</a:t>
            </a:r>
            <a:r>
              <a:rPr lang="en-US" altLang="zh-CN" sz="1200" dirty="0" smtClean="0">
                <a:latin typeface="微软雅黑" panose="020B0503020204020204" pitchFamily="34" charset="-122"/>
                <a:ea typeface="微软雅黑" panose="020B0503020204020204" pitchFamily="34" charset="-122"/>
              </a:rPr>
              <a:t>1A</a:t>
            </a:r>
            <a:r>
              <a:rPr lang="zh-CN" altLang="en-US" sz="1200" dirty="0" smtClean="0">
                <a:latin typeface="微软雅黑" panose="020B0503020204020204" pitchFamily="34" charset="-122"/>
                <a:ea typeface="微软雅黑" panose="020B0503020204020204" pitchFamily="34" charset="-122"/>
              </a:rPr>
              <a:t>）的单细胞转录组组分析；</a:t>
            </a:r>
            <a:endParaRPr lang="en-US" altLang="zh-CN" sz="1200" dirty="0" smtClean="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SCENIC</a:t>
            </a:r>
            <a:r>
              <a:rPr lang="zh-CN" altLang="en-US" sz="1200" dirty="0">
                <a:latin typeface="微软雅黑" panose="020B0503020204020204" pitchFamily="34" charset="-122"/>
                <a:ea typeface="微软雅黑" panose="020B0503020204020204" pitchFamily="34" charset="-122"/>
              </a:rPr>
              <a:t>分析</a:t>
            </a:r>
            <a:r>
              <a:rPr lang="en-US" altLang="zh-CN" sz="1200" dirty="0">
                <a:latin typeface="微软雅黑" panose="020B0503020204020204" pitchFamily="34" charset="-122"/>
                <a:ea typeface="微软雅黑" panose="020B0503020204020204" pitchFamily="34" charset="-122"/>
              </a:rPr>
              <a:t>ST-EPN</a:t>
            </a:r>
            <a:r>
              <a:rPr lang="zh-CN" altLang="en-US" sz="1200" dirty="0">
                <a:latin typeface="微软雅黑" panose="020B0503020204020204" pitchFamily="34" charset="-122"/>
                <a:ea typeface="微软雅黑" panose="020B0503020204020204" pitchFamily="34" charset="-122"/>
              </a:rPr>
              <a:t>亚群中</a:t>
            </a:r>
            <a:r>
              <a:rPr lang="zh-CN" altLang="en-US" sz="1200" dirty="0" smtClean="0">
                <a:latin typeface="微软雅黑" panose="020B0503020204020204" pitchFamily="34" charset="-122"/>
                <a:ea typeface="微软雅黑" panose="020B0503020204020204" pitchFamily="34" charset="-122"/>
              </a:rPr>
              <a:t>特异</a:t>
            </a:r>
            <a:r>
              <a:rPr lang="zh-CN" altLang="en-US" sz="1200" dirty="0">
                <a:latin typeface="微软雅黑" panose="020B0503020204020204" pitchFamily="34" charset="-122"/>
                <a:ea typeface="微软雅黑" panose="020B0503020204020204" pitchFamily="34" charset="-122"/>
              </a:rPr>
              <a:t>性</a:t>
            </a:r>
            <a:r>
              <a:rPr lang="en-US" altLang="zh-CN" sz="1200" dirty="0" smtClean="0">
                <a:latin typeface="微软雅黑" panose="020B0503020204020204" pitchFamily="34" charset="-122"/>
                <a:ea typeface="微软雅黑" panose="020B0503020204020204" pitchFamily="34" charset="-122"/>
              </a:rPr>
              <a:t>TF</a:t>
            </a:r>
            <a:r>
              <a:rPr lang="zh-CN" altLang="en-US" sz="1200" dirty="0" smtClean="0">
                <a:latin typeface="微软雅黑" panose="020B0503020204020204" pitchFamily="34" charset="-122"/>
                <a:ea typeface="微软雅黑" panose="020B0503020204020204" pitchFamily="34" charset="-122"/>
              </a:rPr>
              <a:t>；</a:t>
            </a:r>
            <a:endParaRPr lang="en-US" altLang="zh-CN" sz="1200" dirty="0" smtClean="0">
              <a:latin typeface="微软雅黑" panose="020B0503020204020204" pitchFamily="34" charset="-122"/>
              <a:ea typeface="微软雅黑" panose="020B0503020204020204" pitchFamily="34" charset="-122"/>
            </a:endParaRPr>
          </a:p>
          <a:p>
            <a:endParaRPr lang="zh-CN" altLang="en-US" sz="1400" dirty="0"/>
          </a:p>
          <a:p>
            <a:r>
              <a:rPr lang="zh-CN" altLang="en-US"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主要结果</a:t>
            </a:r>
            <a:r>
              <a:rPr lang="zh-CN" altLang="en-US" sz="14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4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在所有</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NMF</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和基于图表聚类定义的所有病人中检测了</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个</a:t>
            </a:r>
            <a:r>
              <a:rPr lang="en-US" altLang="zh-CN" sz="12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metaprograms</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2):ST-</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中线以及</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ST-YAP1 EPN</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组甚至表现出更低的转录复杂性</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同时</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未</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分化的以及增殖的细胞比例</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相对胶少，</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这些分子</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ST-EPN</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亚群反映出更轻的</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病程。</a:t>
            </a:r>
            <a:endPar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441704" y="1549992"/>
            <a:ext cx="4323383" cy="3201632"/>
          </a:xfrm>
          <a:prstGeom prst="rect">
            <a:avLst/>
          </a:prstGeom>
        </p:spPr>
      </p:pic>
    </p:spTree>
    <p:extLst>
      <p:ext uri="{BB962C8B-B14F-4D97-AF65-F5344CB8AC3E}">
        <p14:creationId xmlns:p14="http://schemas.microsoft.com/office/powerpoint/2010/main" val="1430462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16520161-A2B1-4CD9-BDB1-709D6D7E05C0}"/>
              </a:ext>
            </a:extLst>
          </p:cNvPr>
          <p:cNvGrpSpPr/>
          <p:nvPr/>
        </p:nvGrpSpPr>
        <p:grpSpPr>
          <a:xfrm flipH="1">
            <a:off x="596418" y="627534"/>
            <a:ext cx="452482" cy="368902"/>
            <a:chOff x="9301163" y="5115471"/>
            <a:chExt cx="452482" cy="368902"/>
          </a:xfrm>
        </p:grpSpPr>
        <p:sp>
          <p:nvSpPr>
            <p:cNvPr id="3" name="圆: 空心 2">
              <a:extLst>
                <a:ext uri="{FF2B5EF4-FFF2-40B4-BE49-F238E27FC236}">
                  <a16:creationId xmlns="" xmlns:a16="http://schemas.microsoft.com/office/drawing/2014/main" id="{030FAF51-F54F-44EF-92AF-51887E4035F4}"/>
                </a:ext>
              </a:extLst>
            </p:cNvPr>
            <p:cNvSpPr/>
            <p:nvPr/>
          </p:nvSpPr>
          <p:spPr>
            <a:xfrm>
              <a:off x="9301163" y="5115471"/>
              <a:ext cx="256074" cy="256074"/>
            </a:xfrm>
            <a:prstGeom prst="donut">
              <a:avLst>
                <a:gd name="adj" fmla="val 9178"/>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4" name="圆: 空心 3">
              <a:extLst>
                <a:ext uri="{FF2B5EF4-FFF2-40B4-BE49-F238E27FC236}">
                  <a16:creationId xmlns="" xmlns:a16="http://schemas.microsoft.com/office/drawing/2014/main" id="{9B46FCD4-9AC4-4148-A840-82037159F299}"/>
                </a:ext>
              </a:extLst>
            </p:cNvPr>
            <p:cNvSpPr/>
            <p:nvPr/>
          </p:nvSpPr>
          <p:spPr>
            <a:xfrm>
              <a:off x="9429200" y="5159928"/>
              <a:ext cx="324445" cy="324445"/>
            </a:xfrm>
            <a:prstGeom prst="donut">
              <a:avLst>
                <a:gd name="adj" fmla="val 11164"/>
              </a:avLst>
            </a:prstGeom>
            <a:solidFill>
              <a:srgbClr val="D21B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微软雅黑"/>
                <a:cs typeface="+mn-ea"/>
                <a:sym typeface="+mn-lt"/>
              </a:endParaRPr>
            </a:p>
          </p:txBody>
        </p:sp>
      </p:grpSp>
      <p:sp>
        <p:nvSpPr>
          <p:cNvPr id="5" name="文本框 4">
            <a:extLst>
              <a:ext uri="{FF2B5EF4-FFF2-40B4-BE49-F238E27FC236}">
                <a16:creationId xmlns="" xmlns:a16="http://schemas.microsoft.com/office/drawing/2014/main" id="{62ACDD96-71F8-4C37-951F-5A158BEE8A68}"/>
              </a:ext>
            </a:extLst>
          </p:cNvPr>
          <p:cNvSpPr txBox="1"/>
          <p:nvPr/>
        </p:nvSpPr>
        <p:spPr>
          <a:xfrm>
            <a:off x="1187624" y="627534"/>
            <a:ext cx="1415772" cy="338554"/>
          </a:xfrm>
          <a:prstGeom prst="rect">
            <a:avLst/>
          </a:prstGeom>
          <a:noFill/>
        </p:spPr>
        <p:txBody>
          <a:bodyPr wrap="none" rtlCol="0">
            <a:spAutoFit/>
          </a:bodyPr>
          <a:lstStyle/>
          <a:p>
            <a:r>
              <a:rPr lang="zh-CN" altLang="en-US" sz="1600" b="1" dirty="0">
                <a:latin typeface="Arial" panose="020F0502020204030204"/>
                <a:ea typeface="微软雅黑"/>
                <a:cs typeface="+mn-ea"/>
                <a:sym typeface="+mn-lt"/>
              </a:rPr>
              <a:t>三、研究结果</a:t>
            </a:r>
          </a:p>
        </p:txBody>
      </p:sp>
      <p:sp>
        <p:nvSpPr>
          <p:cNvPr id="13" name="矩形 12">
            <a:extLst>
              <a:ext uri="{FF2B5EF4-FFF2-40B4-BE49-F238E27FC236}">
                <a16:creationId xmlns="" xmlns:a16="http://schemas.microsoft.com/office/drawing/2014/main" id="{66F33561-BEC5-429C-BE5C-72991AB76265}"/>
              </a:ext>
            </a:extLst>
          </p:cNvPr>
          <p:cNvSpPr/>
          <p:nvPr/>
        </p:nvSpPr>
        <p:spPr>
          <a:xfrm>
            <a:off x="1277265" y="4513823"/>
            <a:ext cx="2385589" cy="295978"/>
          </a:xfrm>
          <a:prstGeom prst="rect">
            <a:avLst/>
          </a:prstGeom>
        </p:spPr>
        <p:txBody>
          <a:bodyPr wrap="none">
            <a:spAutoFit/>
          </a:bodyPr>
          <a:lstStyle/>
          <a:p>
            <a:pPr algn="ctr">
              <a:lnSpc>
                <a:spcPct val="150000"/>
              </a:lnSpc>
              <a:spcBef>
                <a:spcPts val="600"/>
              </a:spcBef>
              <a:spcAft>
                <a:spcPts val="600"/>
              </a:spcAft>
            </a:pPr>
            <a:r>
              <a:rPr lang="zh-CN" altLang="en-US" sz="1000" kern="0" dirty="0">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000" kern="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000" kern="0" dirty="0" smtClean="0">
                <a:latin typeface="微软雅黑" panose="020B0503020204020204" pitchFamily="34" charset="-122"/>
                <a:ea typeface="微软雅黑" panose="020B0503020204020204" pitchFamily="34" charset="-122"/>
                <a:cs typeface="Times New Roman" panose="02020603050405020304" pitchFamily="18" charset="0"/>
              </a:rPr>
              <a:t> ST-EPN</a:t>
            </a:r>
            <a:r>
              <a:rPr lang="zh-CN" altLang="en-US" sz="1000" kern="0" dirty="0">
                <a:latin typeface="微软雅黑" panose="020B0503020204020204" pitchFamily="34" charset="-122"/>
                <a:ea typeface="微软雅黑" panose="020B0503020204020204" pitchFamily="34" charset="-122"/>
                <a:cs typeface="Times New Roman" panose="02020603050405020304" pitchFamily="18" charset="0"/>
              </a:rPr>
              <a:t>亚群中存活和潜在的脆弱点</a:t>
            </a:r>
            <a:endParaRPr lang="zh-CN" altLang="zh-CN" sz="1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文本框 30">
            <a:extLst>
              <a:ext uri="{FF2B5EF4-FFF2-40B4-BE49-F238E27FC236}">
                <a16:creationId xmlns="" xmlns:a16="http://schemas.microsoft.com/office/drawing/2014/main" id="{2678D2CE-5823-4CAB-8C35-5647529E46A0}"/>
              </a:ext>
            </a:extLst>
          </p:cNvPr>
          <p:cNvSpPr txBox="1"/>
          <p:nvPr/>
        </p:nvSpPr>
        <p:spPr>
          <a:xfrm>
            <a:off x="555555" y="1142226"/>
            <a:ext cx="6105847" cy="276999"/>
          </a:xfrm>
          <a:prstGeom prst="rect">
            <a:avLst/>
          </a:prstGeom>
          <a:noFill/>
        </p:spPr>
        <p:txBody>
          <a:bodyPr wrap="square">
            <a:spAutoFit/>
          </a:bodyPr>
          <a:lstStyle/>
          <a:p>
            <a:pPr marL="285750" indent="-285750">
              <a:buFont typeface="Wingdings" panose="05000000000000000000" pitchFamily="2" charset="2"/>
              <a:buChar char="u"/>
            </a:pPr>
            <a:r>
              <a:rPr kumimoji="0" lang="zh-CN" altLang="en-US" sz="1200" b="1" i="0" u="none" strike="noStrike" kern="1200" cap="none" spc="0" normalizeH="0" baseline="0" noProof="0" dirty="0" smtClean="0">
                <a:ln>
                  <a:noFill/>
                </a:ln>
                <a:solidFill>
                  <a:prstClr val="black"/>
                </a:solidFill>
                <a:effectLst/>
                <a:uLnTx/>
                <a:uFillTx/>
                <a:latin typeface="Arial" panose="020F0502020204030204"/>
                <a:ea typeface="微软雅黑"/>
                <a:cs typeface="+mn-ea"/>
                <a:sym typeface="+mn-lt"/>
              </a:rPr>
              <a:t>结果</a:t>
            </a:r>
            <a:r>
              <a:rPr lang="en-US" altLang="zh-CN" sz="1200" b="1" dirty="0">
                <a:solidFill>
                  <a:prstClr val="black"/>
                </a:solidFill>
                <a:latin typeface="Arial" panose="020F0502020204030204"/>
                <a:ea typeface="微软雅黑"/>
                <a:cs typeface="+mn-ea"/>
                <a:sym typeface="+mn-lt"/>
              </a:rPr>
              <a:t>5</a:t>
            </a:r>
            <a:r>
              <a:rPr kumimoji="0" lang="zh-CN" altLang="en-US" sz="1200" b="1" i="0" u="none" strike="noStrike" kern="1200" cap="none" spc="0" normalizeH="0" baseline="0" noProof="0" dirty="0" smtClean="0">
                <a:ln>
                  <a:noFill/>
                </a:ln>
                <a:solidFill>
                  <a:prstClr val="black"/>
                </a:solidFill>
                <a:effectLst/>
                <a:uLnTx/>
                <a:uFillTx/>
                <a:latin typeface="Arial" panose="020F0502020204030204"/>
                <a:ea typeface="微软雅黑"/>
                <a:cs typeface="+mn-ea"/>
                <a:sym typeface="+mn-lt"/>
              </a:rPr>
              <a:t>：</a:t>
            </a:r>
            <a:r>
              <a:rPr lang="en-US" altLang="zh-CN" sz="1200" b="1" dirty="0">
                <a:solidFill>
                  <a:prstClr val="black"/>
                </a:solidFill>
                <a:latin typeface="Arial" panose="020F0502020204030204"/>
                <a:ea typeface="微软雅黑"/>
                <a:cs typeface="+mn-ea"/>
                <a:sym typeface="+mn-lt"/>
              </a:rPr>
              <a:t>ST-EPN</a:t>
            </a:r>
            <a:r>
              <a:rPr lang="zh-CN" altLang="en-US" sz="1200" b="1" dirty="0">
                <a:solidFill>
                  <a:prstClr val="black"/>
                </a:solidFill>
                <a:latin typeface="Arial" panose="020F0502020204030204"/>
                <a:ea typeface="微软雅黑"/>
                <a:cs typeface="+mn-ea"/>
                <a:sym typeface="+mn-lt"/>
              </a:rPr>
              <a:t>元程序预测病人的生存期并且能够作为治疗的靶</a:t>
            </a:r>
            <a:r>
              <a:rPr lang="zh-CN" altLang="en-US" sz="1200" b="1" dirty="0" smtClean="0">
                <a:solidFill>
                  <a:prstClr val="black"/>
                </a:solidFill>
                <a:latin typeface="Arial" panose="020F0502020204030204"/>
                <a:ea typeface="微软雅黑"/>
                <a:cs typeface="+mn-ea"/>
                <a:sym typeface="+mn-lt"/>
              </a:rPr>
              <a:t>向</a:t>
            </a:r>
            <a:endParaRPr lang="zh-CN" altLang="en-US" sz="1400" dirty="0"/>
          </a:p>
        </p:txBody>
      </p:sp>
      <p:sp>
        <p:nvSpPr>
          <p:cNvPr id="35" name="矩形 34">
            <a:extLst>
              <a:ext uri="{FF2B5EF4-FFF2-40B4-BE49-F238E27FC236}">
                <a16:creationId xmlns="" xmlns:a16="http://schemas.microsoft.com/office/drawing/2014/main" id="{A199414A-64BC-4408-BFB7-4492BDEE61D8}"/>
              </a:ext>
            </a:extLst>
          </p:cNvPr>
          <p:cNvSpPr/>
          <p:nvPr/>
        </p:nvSpPr>
        <p:spPr>
          <a:xfrm>
            <a:off x="5502716" y="1499735"/>
            <a:ext cx="3251135" cy="3106118"/>
          </a:xfrm>
          <a:prstGeom prst="rect">
            <a:avLst/>
          </a:prstGeom>
          <a:noFill/>
          <a:ln w="9525">
            <a:solidFill>
              <a:srgbClr val="D21B3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 xmlns:a16="http://schemas.microsoft.com/office/drawing/2014/main" id="{2ABA7344-B785-45E3-9712-BC4A955A4AE0}"/>
              </a:ext>
            </a:extLst>
          </p:cNvPr>
          <p:cNvSpPr txBox="1"/>
          <p:nvPr/>
        </p:nvSpPr>
        <p:spPr>
          <a:xfrm>
            <a:off x="5580111" y="1524309"/>
            <a:ext cx="3096344" cy="2985433"/>
          </a:xfrm>
          <a:prstGeom prst="rect">
            <a:avLst/>
          </a:prstGeom>
          <a:noFill/>
        </p:spPr>
        <p:txBody>
          <a:bodyPr wrap="square">
            <a:spAutoFit/>
          </a:bodyPr>
          <a:lstStyle/>
          <a:p>
            <a:r>
              <a:rPr kumimoji="0" lang="zh-CN" altLang="en-US" sz="1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研究方法：</a:t>
            </a:r>
          </a:p>
          <a:p>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RNA-</a:t>
            </a:r>
            <a:r>
              <a:rPr lang="en-US" altLang="zh-CN" sz="1200" dirty="0" err="1"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seq</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测序（高表达和低表达的群体</a:t>
            </a:r>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n=30</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p>
          <a:p>
            <a:r>
              <a:rPr lang="en-US" altLang="zh-CN" sz="1200" dirty="0" err="1"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DGIdb</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与特异性的基因整合寻找靶点；</a:t>
            </a:r>
            <a:endPar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siFGFR3</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或非靶向</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siRNA (</a:t>
            </a:r>
            <a:r>
              <a:rPr lang="en-US" altLang="zh-CN" sz="12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siScr</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转染</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ST-EPN</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细胞模；</a:t>
            </a:r>
            <a:endPar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200" dirty="0" err="1"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CellTiter-Glo</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试验研究抑制剂的作用。</a:t>
            </a:r>
            <a:endPar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400" dirty="0" smtClean="0"/>
          </a:p>
          <a:p>
            <a:r>
              <a:rPr lang="zh-CN" altLang="en-US" sz="14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主要结果：</a:t>
            </a:r>
            <a:endParaRPr lang="en-US" altLang="zh-CN" sz="14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4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PF-EPN</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类似，依据高</a:t>
            </a:r>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vs</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低的</a:t>
            </a:r>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ST</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室管膜样特征的分离说明高表达这一程序的肿瘤显著表现较好的预测；</a:t>
            </a:r>
            <a:endPar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未分化的</a:t>
            </a:r>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ST-RELA</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放射状神经胶质样肿瘤细胞向分化的增殖失活细胞的有限转变可能构成了</a:t>
            </a:r>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EPN</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群组侵袭性的基础</a:t>
            </a:r>
            <a:r>
              <a:rPr lang="zh-CN" altLang="en-US" sz="1200" dirty="0" smtClean="0"/>
              <a:t>。</a:t>
            </a:r>
            <a:endPar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207435" y="1755389"/>
            <a:ext cx="5256584" cy="2523271"/>
          </a:xfrm>
          <a:prstGeom prst="rect">
            <a:avLst/>
          </a:prstGeom>
        </p:spPr>
      </p:pic>
    </p:spTree>
    <p:extLst>
      <p:ext uri="{BB962C8B-B14F-4D97-AF65-F5344CB8AC3E}">
        <p14:creationId xmlns:p14="http://schemas.microsoft.com/office/powerpoint/2010/main" val="2674464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16520161-A2B1-4CD9-BDB1-709D6D7E05C0}"/>
              </a:ext>
            </a:extLst>
          </p:cNvPr>
          <p:cNvGrpSpPr/>
          <p:nvPr/>
        </p:nvGrpSpPr>
        <p:grpSpPr>
          <a:xfrm flipH="1">
            <a:off x="596418" y="627534"/>
            <a:ext cx="452482" cy="368902"/>
            <a:chOff x="9301163" y="5115471"/>
            <a:chExt cx="452482" cy="368902"/>
          </a:xfrm>
        </p:grpSpPr>
        <p:sp>
          <p:nvSpPr>
            <p:cNvPr id="3" name="圆: 空心 2">
              <a:extLst>
                <a:ext uri="{FF2B5EF4-FFF2-40B4-BE49-F238E27FC236}">
                  <a16:creationId xmlns="" xmlns:a16="http://schemas.microsoft.com/office/drawing/2014/main" id="{030FAF51-F54F-44EF-92AF-51887E4035F4}"/>
                </a:ext>
              </a:extLst>
            </p:cNvPr>
            <p:cNvSpPr/>
            <p:nvPr/>
          </p:nvSpPr>
          <p:spPr>
            <a:xfrm>
              <a:off x="9301163" y="5115471"/>
              <a:ext cx="256074" cy="256074"/>
            </a:xfrm>
            <a:prstGeom prst="donut">
              <a:avLst>
                <a:gd name="adj" fmla="val 9178"/>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4" name="圆: 空心 3">
              <a:extLst>
                <a:ext uri="{FF2B5EF4-FFF2-40B4-BE49-F238E27FC236}">
                  <a16:creationId xmlns="" xmlns:a16="http://schemas.microsoft.com/office/drawing/2014/main" id="{9B46FCD4-9AC4-4148-A840-82037159F299}"/>
                </a:ext>
              </a:extLst>
            </p:cNvPr>
            <p:cNvSpPr/>
            <p:nvPr/>
          </p:nvSpPr>
          <p:spPr>
            <a:xfrm>
              <a:off x="9429200" y="5159928"/>
              <a:ext cx="324445" cy="324445"/>
            </a:xfrm>
            <a:prstGeom prst="donut">
              <a:avLst>
                <a:gd name="adj" fmla="val 11164"/>
              </a:avLst>
            </a:prstGeom>
            <a:solidFill>
              <a:srgbClr val="D21B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微软雅黑"/>
                <a:cs typeface="+mn-ea"/>
                <a:sym typeface="+mn-lt"/>
              </a:endParaRPr>
            </a:p>
          </p:txBody>
        </p:sp>
      </p:grpSp>
      <p:sp>
        <p:nvSpPr>
          <p:cNvPr id="5" name="文本框 4">
            <a:extLst>
              <a:ext uri="{FF2B5EF4-FFF2-40B4-BE49-F238E27FC236}">
                <a16:creationId xmlns="" xmlns:a16="http://schemas.microsoft.com/office/drawing/2014/main" id="{62ACDD96-71F8-4C37-951F-5A158BEE8A68}"/>
              </a:ext>
            </a:extLst>
          </p:cNvPr>
          <p:cNvSpPr txBox="1"/>
          <p:nvPr/>
        </p:nvSpPr>
        <p:spPr>
          <a:xfrm>
            <a:off x="1187624" y="627534"/>
            <a:ext cx="1415772" cy="338554"/>
          </a:xfrm>
          <a:prstGeom prst="rect">
            <a:avLst/>
          </a:prstGeom>
          <a:noFill/>
        </p:spPr>
        <p:txBody>
          <a:bodyPr wrap="none" rtlCol="0">
            <a:spAutoFit/>
          </a:bodyPr>
          <a:lstStyle/>
          <a:p>
            <a:r>
              <a:rPr lang="zh-CN" altLang="en-US" sz="1600" b="1" dirty="0">
                <a:latin typeface="Arial" panose="020F0502020204030204"/>
                <a:ea typeface="微软雅黑"/>
                <a:cs typeface="+mn-ea"/>
                <a:sym typeface="+mn-lt"/>
              </a:rPr>
              <a:t>三、研究结果</a:t>
            </a:r>
          </a:p>
        </p:txBody>
      </p:sp>
      <p:sp>
        <p:nvSpPr>
          <p:cNvPr id="11" name="矩形 10">
            <a:extLst>
              <a:ext uri="{FF2B5EF4-FFF2-40B4-BE49-F238E27FC236}">
                <a16:creationId xmlns="" xmlns:a16="http://schemas.microsoft.com/office/drawing/2014/main" id="{BA22AED0-7E87-4791-8438-170F999A5F5B}"/>
              </a:ext>
            </a:extLst>
          </p:cNvPr>
          <p:cNvSpPr/>
          <p:nvPr/>
        </p:nvSpPr>
        <p:spPr>
          <a:xfrm>
            <a:off x="596418" y="1499735"/>
            <a:ext cx="4479638" cy="261610"/>
          </a:xfrm>
          <a:prstGeom prst="rect">
            <a:avLst/>
          </a:prstGeom>
        </p:spPr>
        <p:txBody>
          <a:bodyPr wrap="square">
            <a:spAutoFit/>
          </a:bodyPr>
          <a:lstStyle/>
          <a:p>
            <a:pPr marL="285750" indent="-285750">
              <a:buFont typeface="Arial" panose="020B0604020202020204" pitchFamily="34" charset="0"/>
              <a:buChar char="•"/>
            </a:pPr>
            <a:r>
              <a:rPr lang="zh-CN" altLang="en-US"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脊髓粘液乳头状</a:t>
            </a:r>
            <a:r>
              <a:rPr lang="en-US" altLang="zh-CN"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EPN(SP-MPE</a:t>
            </a:r>
            <a:r>
              <a:rPr lang="en-US" altLang="zh-CN"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分为</a:t>
            </a:r>
            <a:r>
              <a:rPr lang="en-US" altLang="zh-CN"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个肿瘤细胞亚群</a:t>
            </a:r>
            <a:endParaRPr lang="zh-CN" altLang="en-US"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12">
            <a:extLst>
              <a:ext uri="{FF2B5EF4-FFF2-40B4-BE49-F238E27FC236}">
                <a16:creationId xmlns="" xmlns:a16="http://schemas.microsoft.com/office/drawing/2014/main" id="{66F33561-BEC5-429C-BE5C-72991AB76265}"/>
              </a:ext>
            </a:extLst>
          </p:cNvPr>
          <p:cNvSpPr/>
          <p:nvPr/>
        </p:nvSpPr>
        <p:spPr>
          <a:xfrm>
            <a:off x="1640908" y="4681474"/>
            <a:ext cx="1731563" cy="323165"/>
          </a:xfrm>
          <a:prstGeom prst="rect">
            <a:avLst/>
          </a:prstGeom>
        </p:spPr>
        <p:txBody>
          <a:bodyPr wrap="none">
            <a:spAutoFit/>
          </a:bodyPr>
          <a:lstStyle/>
          <a:p>
            <a:pPr algn="ctr">
              <a:lnSpc>
                <a:spcPct val="150000"/>
              </a:lnSpc>
              <a:spcBef>
                <a:spcPts val="600"/>
              </a:spcBef>
              <a:spcAft>
                <a:spcPts val="600"/>
              </a:spcAft>
            </a:pPr>
            <a:r>
              <a:rPr lang="zh-CN" altLang="en-US" sz="1000" kern="0" dirty="0">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000" kern="0" dirty="0">
                <a:latin typeface="微软雅黑" panose="020B0503020204020204" pitchFamily="34" charset="-122"/>
                <a:ea typeface="微软雅黑" panose="020B0503020204020204" pitchFamily="34" charset="-122"/>
                <a:cs typeface="Times New Roman" panose="02020603050405020304" pitchFamily="18" charset="0"/>
              </a:rPr>
              <a:t> SP-MPE</a:t>
            </a:r>
            <a:r>
              <a:rPr lang="zh-CN" altLang="en-US" sz="1000" kern="0" dirty="0">
                <a:latin typeface="微软雅黑" panose="020B0503020204020204" pitchFamily="34" charset="-122"/>
                <a:ea typeface="微软雅黑" panose="020B0503020204020204" pitchFamily="34" charset="-122"/>
                <a:cs typeface="Times New Roman" panose="02020603050405020304" pitchFamily="18" charset="0"/>
              </a:rPr>
              <a:t>肿瘤内的异质性</a:t>
            </a:r>
            <a:endParaRPr lang="zh-CN" altLang="zh-CN" sz="1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文本框 30">
            <a:extLst>
              <a:ext uri="{FF2B5EF4-FFF2-40B4-BE49-F238E27FC236}">
                <a16:creationId xmlns="" xmlns:a16="http://schemas.microsoft.com/office/drawing/2014/main" id="{2678D2CE-5823-4CAB-8C35-5647529E46A0}"/>
              </a:ext>
            </a:extLst>
          </p:cNvPr>
          <p:cNvSpPr txBox="1"/>
          <p:nvPr/>
        </p:nvSpPr>
        <p:spPr>
          <a:xfrm>
            <a:off x="555555" y="1142226"/>
            <a:ext cx="6105847" cy="276999"/>
          </a:xfrm>
          <a:prstGeom prst="rect">
            <a:avLst/>
          </a:prstGeom>
          <a:noFill/>
        </p:spPr>
        <p:txBody>
          <a:bodyPr wrap="square">
            <a:spAutoFit/>
          </a:bodyPr>
          <a:lstStyle/>
          <a:p>
            <a:pPr marL="285750" indent="-285750">
              <a:buFont typeface="Wingdings" panose="05000000000000000000" pitchFamily="2" charset="2"/>
              <a:buChar char="u"/>
            </a:pPr>
            <a:r>
              <a:rPr kumimoji="0" lang="zh-CN" altLang="en-US" sz="1200" b="1" i="0" u="none" strike="noStrike" kern="1200" cap="none" spc="0" normalizeH="0" baseline="0" noProof="0" dirty="0" smtClean="0">
                <a:ln>
                  <a:noFill/>
                </a:ln>
                <a:solidFill>
                  <a:prstClr val="black"/>
                </a:solidFill>
                <a:effectLst/>
                <a:uLnTx/>
                <a:uFillTx/>
                <a:latin typeface="Arial" panose="020F0502020204030204"/>
                <a:ea typeface="微软雅黑"/>
                <a:cs typeface="+mn-ea"/>
                <a:sym typeface="+mn-lt"/>
              </a:rPr>
              <a:t>结果</a:t>
            </a:r>
            <a:r>
              <a:rPr lang="en-US" altLang="zh-CN" sz="1200" b="1" dirty="0">
                <a:solidFill>
                  <a:prstClr val="black"/>
                </a:solidFill>
                <a:latin typeface="Arial" panose="020F0502020204030204"/>
                <a:ea typeface="微软雅黑"/>
                <a:cs typeface="+mn-ea"/>
                <a:sym typeface="+mn-lt"/>
              </a:rPr>
              <a:t>6</a:t>
            </a:r>
            <a:r>
              <a:rPr lang="zh-CN" altLang="en-US" sz="1200" b="1" dirty="0">
                <a:solidFill>
                  <a:prstClr val="black"/>
                </a:solidFill>
                <a:latin typeface="Arial" panose="020F0502020204030204"/>
                <a:ea typeface="微软雅黑"/>
                <a:cs typeface="+mn-ea"/>
                <a:sym typeface="+mn-lt"/>
              </a:rPr>
              <a:t>：黏液乳头型</a:t>
            </a:r>
            <a:r>
              <a:rPr lang="en-US" altLang="zh-CN" sz="1200" b="1" dirty="0">
                <a:solidFill>
                  <a:prstClr val="black"/>
                </a:solidFill>
                <a:latin typeface="Arial" panose="020F0502020204030204"/>
                <a:ea typeface="微软雅黑"/>
                <a:cs typeface="+mn-ea"/>
                <a:sym typeface="+mn-lt"/>
              </a:rPr>
              <a:t>EPN</a:t>
            </a:r>
            <a:r>
              <a:rPr lang="zh-CN" altLang="en-US" sz="1200" b="1" dirty="0">
                <a:solidFill>
                  <a:prstClr val="black"/>
                </a:solidFill>
                <a:latin typeface="Arial" panose="020F0502020204030204"/>
                <a:ea typeface="微软雅黑"/>
                <a:cs typeface="+mn-ea"/>
                <a:sym typeface="+mn-lt"/>
              </a:rPr>
              <a:t>是由室管膜样细胞和代表</a:t>
            </a:r>
            <a:r>
              <a:rPr lang="en-US" altLang="zh-CN" sz="1200" b="1" dirty="0">
                <a:solidFill>
                  <a:prstClr val="black"/>
                </a:solidFill>
                <a:latin typeface="Arial" panose="020F0502020204030204"/>
                <a:ea typeface="微软雅黑"/>
                <a:cs typeface="+mn-ea"/>
                <a:sym typeface="+mn-lt"/>
              </a:rPr>
              <a:t>PFNSC</a:t>
            </a:r>
            <a:r>
              <a:rPr lang="zh-CN" altLang="en-US" sz="1200" b="1" dirty="0">
                <a:solidFill>
                  <a:prstClr val="black"/>
                </a:solidFill>
                <a:latin typeface="Arial" panose="020F0502020204030204"/>
                <a:ea typeface="微软雅黑"/>
                <a:cs typeface="+mn-ea"/>
                <a:sym typeface="+mn-lt"/>
              </a:rPr>
              <a:t>样群体的未分化细胞</a:t>
            </a:r>
            <a:r>
              <a:rPr lang="zh-CN" altLang="en-US" sz="1200" b="1" dirty="0" smtClean="0">
                <a:solidFill>
                  <a:prstClr val="black"/>
                </a:solidFill>
                <a:latin typeface="Arial" panose="020F0502020204030204"/>
                <a:ea typeface="微软雅黑"/>
                <a:cs typeface="+mn-ea"/>
                <a:sym typeface="+mn-lt"/>
              </a:rPr>
              <a:t>构成</a:t>
            </a:r>
            <a:endParaRPr lang="zh-CN" altLang="en-US" sz="1400" dirty="0"/>
          </a:p>
        </p:txBody>
      </p:sp>
      <p:sp>
        <p:nvSpPr>
          <p:cNvPr id="35" name="矩形 34">
            <a:extLst>
              <a:ext uri="{FF2B5EF4-FFF2-40B4-BE49-F238E27FC236}">
                <a16:creationId xmlns="" xmlns:a16="http://schemas.microsoft.com/office/drawing/2014/main" id="{A199414A-64BC-4408-BFB7-4492BDEE61D8}"/>
              </a:ext>
            </a:extLst>
          </p:cNvPr>
          <p:cNvSpPr/>
          <p:nvPr/>
        </p:nvSpPr>
        <p:spPr>
          <a:xfrm>
            <a:off x="5220072" y="1540807"/>
            <a:ext cx="3251135" cy="2327087"/>
          </a:xfrm>
          <a:prstGeom prst="rect">
            <a:avLst/>
          </a:prstGeom>
          <a:noFill/>
          <a:ln w="9525">
            <a:solidFill>
              <a:srgbClr val="D21B3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 xmlns:a16="http://schemas.microsoft.com/office/drawing/2014/main" id="{2ABA7344-B785-45E3-9712-BC4A955A4AE0}"/>
              </a:ext>
            </a:extLst>
          </p:cNvPr>
          <p:cNvSpPr txBox="1"/>
          <p:nvPr/>
        </p:nvSpPr>
        <p:spPr>
          <a:xfrm>
            <a:off x="5292079" y="1630540"/>
            <a:ext cx="3107119" cy="2585323"/>
          </a:xfrm>
          <a:prstGeom prst="rect">
            <a:avLst/>
          </a:prstGeom>
          <a:noFill/>
        </p:spPr>
        <p:txBody>
          <a:bodyPr wrap="square">
            <a:spAutoFit/>
          </a:bodyPr>
          <a:lstStyle/>
          <a:p>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研究方法：</a:t>
            </a:r>
          </a:p>
          <a:p>
            <a:r>
              <a:rPr lang="en-US" altLang="zh-CN" sz="12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scRNA-seq</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分析脊髓</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粘液乳头状</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EPN(SP-MPE</a:t>
            </a:r>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样本（</a:t>
            </a:r>
            <a:r>
              <a:rPr lang="en-US" altLang="zh-CN" sz="1200" dirty="0" err="1"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tSNE</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聚类）；</a:t>
            </a:r>
            <a:endPar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400" dirty="0"/>
          </a:p>
          <a:p>
            <a:r>
              <a:rPr lang="zh-CN" altLang="en-US"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主要结果：</a:t>
            </a:r>
            <a:endParaRPr lang="en-US" altLang="zh-CN"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1):SP-</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室管膜样细胞在参考数据组中与分化的室管膜细胞匹配，并且代表</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PF-</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室管膜样以及</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ST-</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室管膜样</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程序。</a:t>
            </a:r>
            <a:endPar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(2):SP-MPE</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简要概括了发育过程中在空间上受限于脊髓尾部，并且病人具有相同的转录程序而与年龄</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无关。</a:t>
            </a:r>
            <a:endPar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200" dirty="0"/>
          </a:p>
        </p:txBody>
      </p:sp>
      <p:pic>
        <p:nvPicPr>
          <p:cNvPr id="6" name="图片 5"/>
          <p:cNvPicPr>
            <a:picLocks noChangeAspect="1"/>
          </p:cNvPicPr>
          <p:nvPr/>
        </p:nvPicPr>
        <p:blipFill>
          <a:blip r:embed="rId3"/>
          <a:stretch>
            <a:fillRect/>
          </a:stretch>
        </p:blipFill>
        <p:spPr>
          <a:xfrm>
            <a:off x="323528" y="1742146"/>
            <a:ext cx="4824536" cy="2853190"/>
          </a:xfrm>
          <a:prstGeom prst="rect">
            <a:avLst/>
          </a:prstGeom>
        </p:spPr>
      </p:pic>
    </p:spTree>
    <p:extLst>
      <p:ext uri="{BB962C8B-B14F-4D97-AF65-F5344CB8AC3E}">
        <p14:creationId xmlns:p14="http://schemas.microsoft.com/office/powerpoint/2010/main" val="1171280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16520161-A2B1-4CD9-BDB1-709D6D7E05C0}"/>
              </a:ext>
            </a:extLst>
          </p:cNvPr>
          <p:cNvGrpSpPr/>
          <p:nvPr/>
        </p:nvGrpSpPr>
        <p:grpSpPr>
          <a:xfrm flipH="1">
            <a:off x="596418" y="627534"/>
            <a:ext cx="452482" cy="368902"/>
            <a:chOff x="9301163" y="5115471"/>
            <a:chExt cx="452482" cy="368902"/>
          </a:xfrm>
        </p:grpSpPr>
        <p:sp>
          <p:nvSpPr>
            <p:cNvPr id="3" name="圆: 空心 2">
              <a:extLst>
                <a:ext uri="{FF2B5EF4-FFF2-40B4-BE49-F238E27FC236}">
                  <a16:creationId xmlns="" xmlns:a16="http://schemas.microsoft.com/office/drawing/2014/main" id="{030FAF51-F54F-44EF-92AF-51887E4035F4}"/>
                </a:ext>
              </a:extLst>
            </p:cNvPr>
            <p:cNvSpPr/>
            <p:nvPr/>
          </p:nvSpPr>
          <p:spPr>
            <a:xfrm>
              <a:off x="9301163" y="5115471"/>
              <a:ext cx="256074" cy="256074"/>
            </a:xfrm>
            <a:prstGeom prst="donut">
              <a:avLst>
                <a:gd name="adj" fmla="val 9178"/>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4" name="圆: 空心 3">
              <a:extLst>
                <a:ext uri="{FF2B5EF4-FFF2-40B4-BE49-F238E27FC236}">
                  <a16:creationId xmlns="" xmlns:a16="http://schemas.microsoft.com/office/drawing/2014/main" id="{9B46FCD4-9AC4-4148-A840-82037159F299}"/>
                </a:ext>
              </a:extLst>
            </p:cNvPr>
            <p:cNvSpPr/>
            <p:nvPr/>
          </p:nvSpPr>
          <p:spPr>
            <a:xfrm>
              <a:off x="9429200" y="5159928"/>
              <a:ext cx="324445" cy="324445"/>
            </a:xfrm>
            <a:prstGeom prst="donut">
              <a:avLst>
                <a:gd name="adj" fmla="val 11164"/>
              </a:avLst>
            </a:prstGeom>
            <a:solidFill>
              <a:srgbClr val="D21B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微软雅黑"/>
                <a:cs typeface="+mn-ea"/>
                <a:sym typeface="+mn-lt"/>
              </a:endParaRPr>
            </a:p>
          </p:txBody>
        </p:sp>
      </p:grpSp>
      <p:sp>
        <p:nvSpPr>
          <p:cNvPr id="5" name="文本框 4">
            <a:extLst>
              <a:ext uri="{FF2B5EF4-FFF2-40B4-BE49-F238E27FC236}">
                <a16:creationId xmlns="" xmlns:a16="http://schemas.microsoft.com/office/drawing/2014/main" id="{62ACDD96-71F8-4C37-951F-5A158BEE8A68}"/>
              </a:ext>
            </a:extLst>
          </p:cNvPr>
          <p:cNvSpPr txBox="1"/>
          <p:nvPr/>
        </p:nvSpPr>
        <p:spPr>
          <a:xfrm>
            <a:off x="1187624" y="627534"/>
            <a:ext cx="1415772" cy="338554"/>
          </a:xfrm>
          <a:prstGeom prst="rect">
            <a:avLst/>
          </a:prstGeom>
          <a:noFill/>
        </p:spPr>
        <p:txBody>
          <a:bodyPr wrap="none" rtlCol="0">
            <a:spAutoFit/>
          </a:bodyPr>
          <a:lstStyle/>
          <a:p>
            <a:r>
              <a:rPr lang="zh-CN" altLang="en-US" sz="1600" b="1" dirty="0">
                <a:latin typeface="Arial" panose="020F0502020204030204"/>
                <a:ea typeface="微软雅黑"/>
                <a:cs typeface="+mn-ea"/>
                <a:sym typeface="+mn-lt"/>
              </a:rPr>
              <a:t>三、研究结果</a:t>
            </a:r>
          </a:p>
        </p:txBody>
      </p:sp>
      <p:sp>
        <p:nvSpPr>
          <p:cNvPr id="13" name="矩形 12">
            <a:extLst>
              <a:ext uri="{FF2B5EF4-FFF2-40B4-BE49-F238E27FC236}">
                <a16:creationId xmlns="" xmlns:a16="http://schemas.microsoft.com/office/drawing/2014/main" id="{66F33561-BEC5-429C-BE5C-72991AB76265}"/>
              </a:ext>
            </a:extLst>
          </p:cNvPr>
          <p:cNvSpPr/>
          <p:nvPr/>
        </p:nvSpPr>
        <p:spPr>
          <a:xfrm>
            <a:off x="792826" y="4337334"/>
            <a:ext cx="3348995" cy="323165"/>
          </a:xfrm>
          <a:prstGeom prst="rect">
            <a:avLst/>
          </a:prstGeom>
        </p:spPr>
        <p:txBody>
          <a:bodyPr wrap="none">
            <a:spAutoFit/>
          </a:bodyPr>
          <a:lstStyle/>
          <a:p>
            <a:pPr algn="ctr">
              <a:lnSpc>
                <a:spcPct val="150000"/>
              </a:lnSpc>
              <a:spcBef>
                <a:spcPts val="600"/>
              </a:spcBef>
              <a:spcAft>
                <a:spcPts val="600"/>
              </a:spcAft>
            </a:pPr>
            <a:r>
              <a:rPr lang="zh-CN" altLang="en-US" sz="1000" kern="0" dirty="0" smtClean="0">
                <a:latin typeface="微软雅黑" panose="020B0503020204020204" pitchFamily="34" charset="-122"/>
                <a:ea typeface="微软雅黑" panose="020B0503020204020204" pitchFamily="34" charset="-122"/>
                <a:cs typeface="Times New Roman" panose="02020603050405020304" pitchFamily="18" charset="0"/>
              </a:rPr>
              <a:t>图  </a:t>
            </a:r>
            <a:r>
              <a:rPr lang="en-US" altLang="zh-CN" sz="1000" kern="0" dirty="0" smtClean="0">
                <a:latin typeface="微软雅黑" panose="020B0503020204020204" pitchFamily="34" charset="-122"/>
                <a:ea typeface="微软雅黑" panose="020B0503020204020204" pitchFamily="34" charset="-122"/>
                <a:cs typeface="Times New Roman" panose="02020603050405020304" pitchFamily="18" charset="0"/>
              </a:rPr>
              <a:t>EPN</a:t>
            </a:r>
            <a:r>
              <a:rPr lang="zh-CN" altLang="en-US" sz="1000" kern="0" dirty="0" smtClean="0">
                <a:latin typeface="微软雅黑" panose="020B0503020204020204" pitchFamily="34" charset="-122"/>
                <a:ea typeface="微软雅黑" panose="020B0503020204020204" pitchFamily="34" charset="-122"/>
                <a:cs typeface="Times New Roman" panose="02020603050405020304" pitchFamily="18" charset="0"/>
              </a:rPr>
              <a:t>中其他</a:t>
            </a:r>
            <a:r>
              <a:rPr lang="zh-CN" altLang="en-US" sz="1000" kern="0" dirty="0">
                <a:latin typeface="微软雅黑" panose="020B0503020204020204" pitchFamily="34" charset="-122"/>
                <a:ea typeface="微软雅黑" panose="020B0503020204020204" pitchFamily="34" charset="-122"/>
                <a:cs typeface="Times New Roman" panose="02020603050405020304" pitchFamily="18" charset="0"/>
              </a:rPr>
              <a:t>神经胶质类型</a:t>
            </a:r>
            <a:r>
              <a:rPr lang="zh-CN" altLang="en-US" sz="1000" kern="0" dirty="0" smtClean="0">
                <a:latin typeface="微软雅黑" panose="020B0503020204020204" pitchFamily="34" charset="-122"/>
                <a:ea typeface="微软雅黑" panose="020B0503020204020204" pitchFamily="34" charset="-122"/>
                <a:cs typeface="Times New Roman" panose="02020603050405020304" pitchFamily="18" charset="0"/>
              </a:rPr>
              <a:t>中</a:t>
            </a:r>
            <a:r>
              <a:rPr lang="en-US" altLang="zh-CN" sz="1000" kern="0" dirty="0" err="1">
                <a:latin typeface="微软雅黑" panose="020B0503020204020204" pitchFamily="34" charset="-122"/>
                <a:ea typeface="微软雅黑" panose="020B0503020204020204" pitchFamily="34" charset="-122"/>
                <a:cs typeface="Times New Roman" panose="02020603050405020304" pitchFamily="18" charset="0"/>
              </a:rPr>
              <a:t>Metaprograms</a:t>
            </a:r>
            <a:r>
              <a:rPr lang="zh-CN" altLang="en-US" sz="1000" kern="0" dirty="0" smtClean="0">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1000" kern="0" dirty="0">
                <a:latin typeface="微软雅黑" panose="020B0503020204020204" pitchFamily="34" charset="-122"/>
                <a:ea typeface="微软雅黑" panose="020B0503020204020204" pitchFamily="34" charset="-122"/>
                <a:cs typeface="Times New Roman" panose="02020603050405020304" pitchFamily="18" charset="0"/>
              </a:rPr>
              <a:t>相关性</a:t>
            </a:r>
            <a:endParaRPr lang="zh-CN" altLang="zh-CN" sz="1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文本框 30">
            <a:extLst>
              <a:ext uri="{FF2B5EF4-FFF2-40B4-BE49-F238E27FC236}">
                <a16:creationId xmlns="" xmlns:a16="http://schemas.microsoft.com/office/drawing/2014/main" id="{2678D2CE-5823-4CAB-8C35-5647529E46A0}"/>
              </a:ext>
            </a:extLst>
          </p:cNvPr>
          <p:cNvSpPr txBox="1"/>
          <p:nvPr/>
        </p:nvSpPr>
        <p:spPr>
          <a:xfrm>
            <a:off x="555555" y="1142226"/>
            <a:ext cx="4088453" cy="276999"/>
          </a:xfrm>
          <a:prstGeom prst="rect">
            <a:avLst/>
          </a:prstGeom>
          <a:noFill/>
        </p:spPr>
        <p:txBody>
          <a:bodyPr wrap="square">
            <a:spAutoFit/>
          </a:bodyPr>
          <a:lstStyle/>
          <a:p>
            <a:pPr marL="285750" indent="-285750">
              <a:buFont typeface="Wingdings" panose="05000000000000000000" pitchFamily="2" charset="2"/>
              <a:buChar char="u"/>
            </a:pPr>
            <a:r>
              <a:rPr kumimoji="0" lang="zh-CN" altLang="en-US" sz="1200" b="1" i="0" u="none" strike="noStrike" kern="1200" cap="none" spc="0" normalizeH="0" baseline="0" noProof="0" dirty="0" smtClean="0">
                <a:ln>
                  <a:noFill/>
                </a:ln>
                <a:solidFill>
                  <a:prstClr val="black"/>
                </a:solidFill>
                <a:effectLst/>
                <a:uLnTx/>
                <a:uFillTx/>
                <a:latin typeface="Arial" panose="020F0502020204030204"/>
                <a:ea typeface="微软雅黑"/>
                <a:cs typeface="+mn-ea"/>
                <a:sym typeface="+mn-lt"/>
              </a:rPr>
              <a:t>结果</a:t>
            </a:r>
            <a:r>
              <a:rPr kumimoji="0" lang="en-US" altLang="zh-CN" sz="1200" b="1" i="0" u="none" strike="noStrike" kern="1200" cap="none" spc="0" normalizeH="0" baseline="0" noProof="0" dirty="0" smtClean="0">
                <a:ln>
                  <a:noFill/>
                </a:ln>
                <a:solidFill>
                  <a:prstClr val="black"/>
                </a:solidFill>
                <a:effectLst/>
                <a:uLnTx/>
                <a:uFillTx/>
                <a:latin typeface="Arial" panose="020F0502020204030204"/>
                <a:ea typeface="微软雅黑"/>
                <a:cs typeface="+mn-ea"/>
                <a:sym typeface="+mn-lt"/>
              </a:rPr>
              <a:t>7</a:t>
            </a:r>
            <a:r>
              <a:rPr lang="zh-CN" altLang="en-US" sz="1200" b="1" dirty="0" smtClean="0">
                <a:solidFill>
                  <a:prstClr val="black"/>
                </a:solidFill>
                <a:latin typeface="Arial" panose="020F0502020204030204"/>
                <a:ea typeface="微软雅黑"/>
                <a:cs typeface="+mn-ea"/>
                <a:sym typeface="+mn-lt"/>
              </a:rPr>
              <a:t>：</a:t>
            </a:r>
            <a:r>
              <a:rPr lang="en-US" altLang="zh-CN" sz="1200" b="1" dirty="0" smtClean="0">
                <a:solidFill>
                  <a:prstClr val="black"/>
                </a:solidFill>
                <a:latin typeface="Arial" panose="020F0502020204030204"/>
                <a:ea typeface="微软雅黑"/>
                <a:cs typeface="+mn-ea"/>
                <a:sym typeface="+mn-lt"/>
              </a:rPr>
              <a:t>EPN</a:t>
            </a:r>
            <a:r>
              <a:rPr lang="zh-CN" altLang="en-US" sz="1200" b="1" dirty="0">
                <a:solidFill>
                  <a:prstClr val="black"/>
                </a:solidFill>
                <a:latin typeface="Arial" panose="020F0502020204030204"/>
                <a:ea typeface="微软雅黑"/>
                <a:cs typeface="+mn-ea"/>
                <a:sym typeface="+mn-lt"/>
              </a:rPr>
              <a:t>的特异性以及泛神经胶质瘤的共有特征</a:t>
            </a:r>
            <a:endParaRPr lang="zh-CN" altLang="en-US" sz="1400" dirty="0"/>
          </a:p>
        </p:txBody>
      </p:sp>
      <p:sp>
        <p:nvSpPr>
          <p:cNvPr id="35" name="矩形 34">
            <a:extLst>
              <a:ext uri="{FF2B5EF4-FFF2-40B4-BE49-F238E27FC236}">
                <a16:creationId xmlns="" xmlns:a16="http://schemas.microsoft.com/office/drawing/2014/main" id="{A199414A-64BC-4408-BFB7-4492BDEE61D8}"/>
              </a:ext>
            </a:extLst>
          </p:cNvPr>
          <p:cNvSpPr/>
          <p:nvPr/>
        </p:nvSpPr>
        <p:spPr>
          <a:xfrm>
            <a:off x="5017881" y="1622713"/>
            <a:ext cx="3442551" cy="2714621"/>
          </a:xfrm>
          <a:prstGeom prst="rect">
            <a:avLst/>
          </a:prstGeom>
          <a:noFill/>
          <a:ln w="9525">
            <a:solidFill>
              <a:srgbClr val="D21B3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 xmlns:a16="http://schemas.microsoft.com/office/drawing/2014/main" id="{2ABA7344-B785-45E3-9712-BC4A955A4AE0}"/>
              </a:ext>
            </a:extLst>
          </p:cNvPr>
          <p:cNvSpPr txBox="1"/>
          <p:nvPr/>
        </p:nvSpPr>
        <p:spPr>
          <a:xfrm>
            <a:off x="5148064" y="1779662"/>
            <a:ext cx="3142075" cy="2400657"/>
          </a:xfrm>
          <a:prstGeom prst="rect">
            <a:avLst/>
          </a:prstGeom>
          <a:noFill/>
        </p:spPr>
        <p:txBody>
          <a:bodyPr wrap="square">
            <a:spAutoFit/>
          </a:bodyPr>
          <a:lstStyle/>
          <a:p>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研究方法：</a:t>
            </a:r>
          </a:p>
          <a:p>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评估所有</a:t>
            </a:r>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EPN</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组织中转录</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数据</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相似处和</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差异；</a:t>
            </a:r>
            <a:endPar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人类</a:t>
            </a:r>
            <a:r>
              <a:rPr lang="en-US" altLang="zh-CN" sz="1200" dirty="0" err="1"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scRNA-seq</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数据</a:t>
            </a:r>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EPN</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的发育层次与其他晚期神经胶质进行</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比较。</a:t>
            </a:r>
            <a:endPar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400" dirty="0"/>
          </a:p>
          <a:p>
            <a:r>
              <a:rPr lang="zh-CN" altLang="en-US"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主要结果：</a:t>
            </a:r>
            <a:endParaRPr lang="en-US" altLang="zh-CN"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所有分子群以及与其他晚期神经胶质相比较</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EPN</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特征，转录程序部分</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相同</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在人类</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CNS</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发育过程中不同细胞的起源或者不同时空时间点将会导致晚期神经胶质的不同</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层次。</a:t>
            </a:r>
            <a:endParaRPr lang="zh-CN" altLang="en-US" sz="1200" dirty="0"/>
          </a:p>
        </p:txBody>
      </p:sp>
      <p:pic>
        <p:nvPicPr>
          <p:cNvPr id="6" name="图片 5"/>
          <p:cNvPicPr>
            <a:picLocks noChangeAspect="1"/>
          </p:cNvPicPr>
          <p:nvPr/>
        </p:nvPicPr>
        <p:blipFill>
          <a:blip r:embed="rId3"/>
          <a:stretch>
            <a:fillRect/>
          </a:stretch>
        </p:blipFill>
        <p:spPr>
          <a:xfrm>
            <a:off x="189083" y="1780228"/>
            <a:ext cx="4819925" cy="2206870"/>
          </a:xfrm>
          <a:prstGeom prst="rect">
            <a:avLst/>
          </a:prstGeom>
        </p:spPr>
      </p:pic>
    </p:spTree>
    <p:extLst>
      <p:ext uri="{BB962C8B-B14F-4D97-AF65-F5344CB8AC3E}">
        <p14:creationId xmlns:p14="http://schemas.microsoft.com/office/powerpoint/2010/main" val="1702255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16520161-A2B1-4CD9-BDB1-709D6D7E05C0}"/>
              </a:ext>
            </a:extLst>
          </p:cNvPr>
          <p:cNvGrpSpPr/>
          <p:nvPr/>
        </p:nvGrpSpPr>
        <p:grpSpPr>
          <a:xfrm flipH="1">
            <a:off x="596418" y="627534"/>
            <a:ext cx="452482" cy="368902"/>
            <a:chOff x="9301163" y="5115471"/>
            <a:chExt cx="452482" cy="368902"/>
          </a:xfrm>
        </p:grpSpPr>
        <p:sp>
          <p:nvSpPr>
            <p:cNvPr id="3" name="圆: 空心 2">
              <a:extLst>
                <a:ext uri="{FF2B5EF4-FFF2-40B4-BE49-F238E27FC236}">
                  <a16:creationId xmlns="" xmlns:a16="http://schemas.microsoft.com/office/drawing/2014/main" id="{030FAF51-F54F-44EF-92AF-51887E4035F4}"/>
                </a:ext>
              </a:extLst>
            </p:cNvPr>
            <p:cNvSpPr/>
            <p:nvPr/>
          </p:nvSpPr>
          <p:spPr>
            <a:xfrm>
              <a:off x="9301163" y="5115471"/>
              <a:ext cx="256074" cy="256074"/>
            </a:xfrm>
            <a:prstGeom prst="donut">
              <a:avLst>
                <a:gd name="adj" fmla="val 9178"/>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4" name="圆: 空心 3">
              <a:extLst>
                <a:ext uri="{FF2B5EF4-FFF2-40B4-BE49-F238E27FC236}">
                  <a16:creationId xmlns="" xmlns:a16="http://schemas.microsoft.com/office/drawing/2014/main" id="{9B46FCD4-9AC4-4148-A840-82037159F299}"/>
                </a:ext>
              </a:extLst>
            </p:cNvPr>
            <p:cNvSpPr/>
            <p:nvPr/>
          </p:nvSpPr>
          <p:spPr>
            <a:xfrm>
              <a:off x="9429200" y="5159928"/>
              <a:ext cx="324445" cy="324445"/>
            </a:xfrm>
            <a:prstGeom prst="donut">
              <a:avLst>
                <a:gd name="adj" fmla="val 11164"/>
              </a:avLst>
            </a:prstGeom>
            <a:solidFill>
              <a:srgbClr val="D21B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微软雅黑"/>
                <a:cs typeface="+mn-ea"/>
                <a:sym typeface="+mn-lt"/>
              </a:endParaRPr>
            </a:p>
          </p:txBody>
        </p:sp>
      </p:grpSp>
      <p:sp>
        <p:nvSpPr>
          <p:cNvPr id="5" name="文本框 4">
            <a:extLst>
              <a:ext uri="{FF2B5EF4-FFF2-40B4-BE49-F238E27FC236}">
                <a16:creationId xmlns="" xmlns:a16="http://schemas.microsoft.com/office/drawing/2014/main" id="{62ACDD96-71F8-4C37-951F-5A158BEE8A68}"/>
              </a:ext>
            </a:extLst>
          </p:cNvPr>
          <p:cNvSpPr txBox="1"/>
          <p:nvPr/>
        </p:nvSpPr>
        <p:spPr>
          <a:xfrm>
            <a:off x="1187624" y="627534"/>
            <a:ext cx="2852063" cy="338554"/>
          </a:xfrm>
          <a:prstGeom prst="rect">
            <a:avLst/>
          </a:prstGeom>
          <a:noFill/>
        </p:spPr>
        <p:txBody>
          <a:bodyPr wrap="none" rtlCol="0">
            <a:spAutoFit/>
          </a:bodyPr>
          <a:lstStyle/>
          <a:p>
            <a:r>
              <a:rPr lang="zh-CN" altLang="en-US" sz="1600" b="1" dirty="0">
                <a:latin typeface="Arial" panose="020F0502020204030204"/>
                <a:ea typeface="微软雅黑"/>
                <a:cs typeface="+mn-ea"/>
                <a:sym typeface="+mn-lt"/>
              </a:rPr>
              <a:t>三、研究结果</a:t>
            </a:r>
            <a:r>
              <a:rPr lang="en-US" altLang="zh-CN" sz="1600" b="1" dirty="0">
                <a:latin typeface="Arial" panose="020F0502020204030204"/>
                <a:ea typeface="微软雅黑"/>
                <a:cs typeface="+mn-ea"/>
                <a:sym typeface="+mn-lt"/>
              </a:rPr>
              <a:t>——</a:t>
            </a:r>
            <a:r>
              <a:rPr lang="zh-CN" altLang="en-US" sz="1600" b="1" dirty="0">
                <a:latin typeface="Arial" panose="020F0502020204030204"/>
                <a:ea typeface="微软雅黑"/>
                <a:cs typeface="+mn-ea"/>
                <a:sym typeface="+mn-lt"/>
              </a:rPr>
              <a:t>思路及总结</a:t>
            </a:r>
          </a:p>
        </p:txBody>
      </p:sp>
      <p:sp>
        <p:nvSpPr>
          <p:cNvPr id="6" name="矩形 5">
            <a:extLst>
              <a:ext uri="{FF2B5EF4-FFF2-40B4-BE49-F238E27FC236}">
                <a16:creationId xmlns="" xmlns:a16="http://schemas.microsoft.com/office/drawing/2014/main" id="{E0B75DB2-85B7-471A-810F-74E0C6EB8172}"/>
              </a:ext>
            </a:extLst>
          </p:cNvPr>
          <p:cNvSpPr/>
          <p:nvPr/>
        </p:nvSpPr>
        <p:spPr>
          <a:xfrm>
            <a:off x="323528" y="1203598"/>
            <a:ext cx="3960439" cy="3613297"/>
          </a:xfrm>
          <a:prstGeom prst="rect">
            <a:avLst/>
          </a:prstGeom>
        </p:spPr>
        <p:txBody>
          <a:bodyPr wrap="square">
            <a:spAutoFit/>
          </a:bodyPr>
          <a:lstStyle/>
          <a:p>
            <a:pPr marL="171450" lvl="0" indent="-171450">
              <a:lnSpc>
                <a:spcPct val="130000"/>
              </a:lnSpc>
              <a:buFont typeface="Wingdings" panose="05000000000000000000" pitchFamily="2" charset="2"/>
              <a:buChar char="u"/>
            </a:pPr>
            <a:r>
              <a:rPr lang="zh-CN" altLang="en-US" sz="1100" b="1" dirty="0" smtClean="0">
                <a:solidFill>
                  <a:srgbClr val="D21B36"/>
                </a:solidFill>
                <a:latin typeface="微软雅黑" panose="020B0503020204020204" pitchFamily="34" charset="-122"/>
                <a:ea typeface="微软雅黑" panose="020B0503020204020204" pitchFamily="34" charset="-122"/>
              </a:rPr>
              <a:t>材料：</a:t>
            </a:r>
            <a:r>
              <a:rPr lang="zh-CN" altLang="en-US" sz="1100" dirty="0" smtClean="0">
                <a:latin typeface="微软雅黑" panose="020B0503020204020204" pitchFamily="34" charset="-122"/>
                <a:ea typeface="微软雅黑" panose="020B0503020204020204" pitchFamily="34" charset="-122"/>
              </a:rPr>
              <a:t>室管膜瘤（</a:t>
            </a:r>
            <a:r>
              <a:rPr lang="en-US" altLang="zh-CN" sz="1100" dirty="0" smtClean="0">
                <a:latin typeface="微软雅黑" panose="020B0503020204020204" pitchFamily="34" charset="-122"/>
                <a:ea typeface="微软雅黑" panose="020B0503020204020204" pitchFamily="34" charset="-122"/>
              </a:rPr>
              <a:t>EPN</a:t>
            </a:r>
            <a:r>
              <a:rPr lang="zh-CN" altLang="en-US" sz="1100" dirty="0" smtClean="0">
                <a:latin typeface="微软雅黑" panose="020B0503020204020204" pitchFamily="34" charset="-122"/>
                <a:ea typeface="微软雅黑" panose="020B0503020204020204" pitchFamily="34" charset="-122"/>
              </a:rPr>
              <a:t>）患者肿瘤</a:t>
            </a:r>
            <a:r>
              <a:rPr lang="zh-CN" altLang="en-US" sz="1100" dirty="0">
                <a:latin typeface="微软雅黑" panose="020B0503020204020204" pitchFamily="34" charset="-122"/>
                <a:ea typeface="微软雅黑" panose="020B0503020204020204" pitchFamily="34" charset="-122"/>
              </a:rPr>
              <a:t>样本、病人源性的细胞模型、病人源性的异种皮移植</a:t>
            </a:r>
            <a:r>
              <a:rPr lang="en-US" altLang="zh-CN" sz="1100" dirty="0">
                <a:latin typeface="微软雅黑" panose="020B0503020204020204" pitchFamily="34" charset="-122"/>
                <a:ea typeface="微软雅黑" panose="020B0503020204020204" pitchFamily="34" charset="-122"/>
              </a:rPr>
              <a:t>(PDX)</a:t>
            </a:r>
            <a:r>
              <a:rPr lang="zh-CN" altLang="en-US" sz="1100" dirty="0" smtClean="0">
                <a:latin typeface="微软雅黑" panose="020B0503020204020204" pitchFamily="34" charset="-122"/>
                <a:ea typeface="微软雅黑" panose="020B0503020204020204" pitchFamily="34" charset="-122"/>
              </a:rPr>
              <a:t>模型的小鼠样本。</a:t>
            </a:r>
            <a:endParaRPr lang="en-US" altLang="zh-CN" sz="1100" dirty="0" smtClean="0">
              <a:latin typeface="微软雅黑" panose="020B0503020204020204" pitchFamily="34" charset="-122"/>
              <a:ea typeface="微软雅黑" panose="020B0503020204020204" pitchFamily="34" charset="-122"/>
            </a:endParaRPr>
          </a:p>
          <a:p>
            <a:pPr marL="171450" lvl="0" indent="-171450">
              <a:lnSpc>
                <a:spcPct val="130000"/>
              </a:lnSpc>
              <a:buFont typeface="Wingdings" panose="05000000000000000000" pitchFamily="2" charset="2"/>
              <a:buChar char="u"/>
            </a:pPr>
            <a:r>
              <a:rPr lang="zh-CN" altLang="en-US" sz="1100" b="1" dirty="0" smtClean="0">
                <a:solidFill>
                  <a:srgbClr val="D21B36"/>
                </a:solidFill>
                <a:latin typeface="微软雅黑" panose="020B0503020204020204" pitchFamily="34" charset="-122"/>
                <a:ea typeface="微软雅黑" panose="020B0503020204020204" pitchFamily="34" charset="-122"/>
              </a:rPr>
              <a:t>方法</a:t>
            </a:r>
            <a:r>
              <a:rPr lang="zh-CN" altLang="en-US" sz="1100" b="1" dirty="0">
                <a:solidFill>
                  <a:srgbClr val="D21B36"/>
                </a:solidFill>
                <a:latin typeface="微软雅黑" panose="020B0503020204020204" pitchFamily="34" charset="-122"/>
                <a:ea typeface="微软雅黑" panose="020B0503020204020204" pitchFamily="34" charset="-122"/>
              </a:rPr>
              <a:t>：</a:t>
            </a:r>
            <a:r>
              <a:rPr lang="en-US" altLang="zh-CN" sz="1100" dirty="0">
                <a:solidFill>
                  <a:prstClr val="black"/>
                </a:solidFill>
                <a:latin typeface="微软雅黑" panose="020B0503020204020204" pitchFamily="34" charset="-122"/>
                <a:ea typeface="微软雅黑" panose="020B0503020204020204" pitchFamily="34" charset="-122"/>
              </a:rPr>
              <a:t>10x </a:t>
            </a:r>
            <a:r>
              <a:rPr lang="en-US" altLang="zh-CN" sz="1100" dirty="0" smtClean="0">
                <a:solidFill>
                  <a:prstClr val="black"/>
                </a:solidFill>
                <a:latin typeface="微软雅黑" panose="020B0503020204020204" pitchFamily="34" charset="-122"/>
                <a:ea typeface="微软雅黑" panose="020B0503020204020204" pitchFamily="34" charset="-122"/>
              </a:rPr>
              <a:t>Genomics</a:t>
            </a:r>
            <a:r>
              <a:rPr lang="zh-CN" altLang="en-US" sz="1100" dirty="0">
                <a:solidFill>
                  <a:prstClr val="black"/>
                </a:solidFill>
                <a:latin typeface="微软雅黑" panose="020B0503020204020204" pitchFamily="34" charset="-122"/>
                <a:ea typeface="微软雅黑" panose="020B0503020204020204" pitchFamily="34" charset="-122"/>
              </a:rPr>
              <a:t> </a:t>
            </a:r>
            <a:r>
              <a:rPr lang="en-US" altLang="zh-CN" sz="1100" dirty="0" err="1" smtClean="0">
                <a:solidFill>
                  <a:prstClr val="black"/>
                </a:solidFill>
                <a:latin typeface="微软雅黑" panose="020B0503020204020204" pitchFamily="34" charset="-122"/>
                <a:ea typeface="微软雅黑" panose="020B0503020204020204" pitchFamily="34" charset="-122"/>
              </a:rPr>
              <a:t>scRNA-seq</a:t>
            </a:r>
            <a:r>
              <a:rPr lang="zh-CN" altLang="en-US" sz="1100" dirty="0" smtClean="0">
                <a:solidFill>
                  <a:prstClr val="black"/>
                </a:solidFill>
                <a:latin typeface="微软雅黑" panose="020B0503020204020204" pitchFamily="34" charset="-122"/>
                <a:ea typeface="微软雅黑" panose="020B0503020204020204" pitchFamily="34" charset="-122"/>
              </a:rPr>
              <a:t>、</a:t>
            </a:r>
            <a:r>
              <a:rPr lang="en-US" altLang="zh-CN" sz="1100" dirty="0" smtClean="0">
                <a:solidFill>
                  <a:prstClr val="black"/>
                </a:solidFill>
                <a:latin typeface="微软雅黑" panose="020B0503020204020204" pitchFamily="34" charset="-122"/>
                <a:ea typeface="微软雅黑" panose="020B0503020204020204" pitchFamily="34" charset="-122"/>
              </a:rPr>
              <a:t>snRNA-</a:t>
            </a:r>
            <a:r>
              <a:rPr lang="en-US" altLang="zh-CN" sz="1100" dirty="0" err="1" smtClean="0">
                <a:solidFill>
                  <a:prstClr val="black"/>
                </a:solidFill>
                <a:latin typeface="微软雅黑" panose="020B0503020204020204" pitchFamily="34" charset="-122"/>
                <a:ea typeface="微软雅黑" panose="020B0503020204020204" pitchFamily="34" charset="-122"/>
              </a:rPr>
              <a:t>seq</a:t>
            </a:r>
            <a:endParaRPr lang="en-US" altLang="zh-CN" sz="1100" dirty="0">
              <a:solidFill>
                <a:prstClr val="black"/>
              </a:solidFill>
              <a:latin typeface="微软雅黑" panose="020B0503020204020204" pitchFamily="34" charset="-122"/>
              <a:ea typeface="微软雅黑" panose="020B0503020204020204" pitchFamily="34" charset="-122"/>
            </a:endParaRPr>
          </a:p>
          <a:p>
            <a:pPr marL="171450" lvl="0" indent="-171450">
              <a:lnSpc>
                <a:spcPct val="130000"/>
              </a:lnSpc>
              <a:buFont typeface="Wingdings" panose="05000000000000000000" pitchFamily="2" charset="2"/>
              <a:buChar char="u"/>
            </a:pPr>
            <a:r>
              <a:rPr lang="zh-CN" altLang="en-US" sz="1100" b="1" dirty="0">
                <a:solidFill>
                  <a:srgbClr val="D21B36"/>
                </a:solidFill>
                <a:latin typeface="微软雅黑" panose="020B0503020204020204" pitchFamily="34" charset="-122"/>
                <a:ea typeface="微软雅黑" panose="020B0503020204020204" pitchFamily="34" charset="-122"/>
              </a:rPr>
              <a:t>内容</a:t>
            </a:r>
            <a:r>
              <a:rPr lang="zh-CN" altLang="en-US" sz="1100" b="1" dirty="0" smtClean="0">
                <a:solidFill>
                  <a:srgbClr val="D21B36"/>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1100" b="1" dirty="0" smtClean="0">
              <a:solidFill>
                <a:srgbClr val="D21B36"/>
              </a:solidFill>
              <a:latin typeface="微软雅黑" panose="020B0503020204020204" pitchFamily="34" charset="-122"/>
              <a:ea typeface="微软雅黑" panose="020B0503020204020204" pitchFamily="34" charset="-122"/>
              <a:sym typeface="Wingdings" panose="05000000000000000000" pitchFamily="2" charset="2"/>
            </a:endParaRPr>
          </a:p>
          <a:p>
            <a:pPr lvl="0">
              <a:lnSpc>
                <a:spcPct val="130000"/>
              </a:lnSpc>
            </a:pPr>
            <a:r>
              <a:rPr lang="en-US" altLang="zh-CN" sz="1100" b="1" dirty="0">
                <a:solidFill>
                  <a:srgbClr val="D21B36"/>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100" b="1" dirty="0" smtClean="0">
                <a:solidFill>
                  <a:srgbClr val="D21B36"/>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100"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1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100"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）利用</a:t>
            </a:r>
            <a:r>
              <a:rPr lang="en-US" altLang="zh-CN" sz="1100" dirty="0" err="1"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ScRNA-seq</a:t>
            </a:r>
            <a:r>
              <a:rPr lang="zh-CN" altLang="en-US" sz="1100"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分析不同</a:t>
            </a:r>
            <a:r>
              <a:rPr lang="zh-CN" altLang="en-US" sz="11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分子群和解剖位置的</a:t>
            </a:r>
            <a:r>
              <a:rPr lang="zh-CN" altLang="en-US" sz="1100"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室管膜瘤</a:t>
            </a:r>
            <a:r>
              <a:rPr lang="zh-CN" altLang="en-US" sz="11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11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endParaRPr>
          </a:p>
          <a:p>
            <a:pPr lvl="0">
              <a:lnSpc>
                <a:spcPct val="130000"/>
              </a:lnSpc>
            </a:pPr>
            <a:r>
              <a:rPr lang="zh-CN" altLang="en-US" sz="11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100"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1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1100"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1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利用</a:t>
            </a:r>
            <a:r>
              <a:rPr lang="zh-CN" altLang="en-US" sz="1100"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单细胞</a:t>
            </a:r>
            <a:r>
              <a:rPr lang="en-US" altLang="zh-CN" sz="11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RNA</a:t>
            </a:r>
            <a:r>
              <a:rPr lang="zh-CN" altLang="en-US" sz="11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测序法研究小儿</a:t>
            </a:r>
            <a:r>
              <a:rPr lang="zh-CN" altLang="en-US" sz="1100"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室管膜瘤的瘤</a:t>
            </a:r>
            <a:r>
              <a:rPr lang="zh-CN" altLang="en-US" sz="11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内异质性</a:t>
            </a:r>
            <a:r>
              <a:rPr lang="zh-CN" altLang="en-US" sz="1100"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和细胞</a:t>
            </a:r>
            <a:r>
              <a:rPr lang="zh-CN" altLang="en-US" sz="11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层次结构，确定受损的</a:t>
            </a:r>
            <a:r>
              <a:rPr lang="zh-CN" altLang="en-US" sz="1100"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神经发育轨迹，以及恶性室管膜瘤</a:t>
            </a:r>
            <a:r>
              <a:rPr lang="zh-CN" altLang="en-US" sz="11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的治疗特征和</a:t>
            </a:r>
            <a:r>
              <a:rPr lang="zh-CN" altLang="en-US" sz="1100"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预后</a:t>
            </a:r>
            <a:r>
              <a:rPr lang="zh-CN" altLang="en-US" sz="11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性</a:t>
            </a:r>
            <a:r>
              <a:rPr lang="zh-CN" altLang="en-US" sz="1100"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1100" dirty="0">
              <a:solidFill>
                <a:prstClr val="black"/>
              </a:solidFill>
              <a:latin typeface="微软雅黑" panose="020B0503020204020204" pitchFamily="34" charset="-122"/>
              <a:ea typeface="微软雅黑" panose="020B0503020204020204" pitchFamily="34" charset="-122"/>
            </a:endParaRPr>
          </a:p>
          <a:p>
            <a:pPr marL="171450" lvl="0" indent="-171450">
              <a:lnSpc>
                <a:spcPct val="130000"/>
              </a:lnSpc>
              <a:buFont typeface="Wingdings" panose="05000000000000000000" pitchFamily="2" charset="2"/>
              <a:buChar char="u"/>
            </a:pPr>
            <a:r>
              <a:rPr lang="zh-CN" altLang="en-US" sz="1100" b="1" dirty="0">
                <a:solidFill>
                  <a:srgbClr val="D21B36"/>
                </a:solidFill>
                <a:latin typeface="微软雅黑" panose="020B0503020204020204" pitchFamily="34" charset="-122"/>
                <a:ea typeface="微软雅黑" panose="020B0503020204020204" pitchFamily="34" charset="-122"/>
              </a:rPr>
              <a:t>结果</a:t>
            </a:r>
            <a:r>
              <a:rPr lang="zh-CN" altLang="en-US" sz="1100" b="1" dirty="0">
                <a:solidFill>
                  <a:srgbClr val="D21B36"/>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1100" b="1" dirty="0">
              <a:solidFill>
                <a:srgbClr val="D21B36"/>
              </a:solidFill>
              <a:latin typeface="微软雅黑" panose="020B0503020204020204" pitchFamily="34" charset="-122"/>
              <a:ea typeface="微软雅黑" panose="020B0503020204020204" pitchFamily="34" charset="-122"/>
              <a:sym typeface="Wingdings" panose="05000000000000000000" pitchFamily="2" charset="2"/>
            </a:endParaRPr>
          </a:p>
          <a:p>
            <a:pPr lvl="0">
              <a:lnSpc>
                <a:spcPct val="130000"/>
              </a:lnSpc>
            </a:pPr>
            <a:r>
              <a:rPr lang="zh-CN" altLang="en-US" sz="11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1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100"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1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室管膜瘤是由未分化群体中起始的细胞层构成，受损后分化为三个神经元</a:t>
            </a:r>
            <a:r>
              <a:rPr lang="en-US" altLang="zh-CN" sz="11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1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神经胶质命运特异性的谱系；</a:t>
            </a:r>
          </a:p>
          <a:p>
            <a:pPr lvl="0">
              <a:lnSpc>
                <a:spcPct val="130000"/>
              </a:lnSpc>
            </a:pPr>
            <a:r>
              <a:rPr lang="zh-CN" altLang="en-US" sz="11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1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11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）室管膜瘤中预后良好的主要是分化的细胞，而恶性的群体主要是未分化的细胞群体。</a:t>
            </a:r>
          </a:p>
          <a:p>
            <a:pPr lvl="0">
              <a:lnSpc>
                <a:spcPct val="130000"/>
              </a:lnSpc>
            </a:pPr>
            <a:r>
              <a:rPr lang="zh-CN" altLang="en-US" sz="11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1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3</a:t>
            </a:r>
            <a:r>
              <a:rPr lang="zh-CN" altLang="en-US" sz="1100"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）转录</a:t>
            </a:r>
            <a:r>
              <a:rPr lang="zh-CN" altLang="en-US" sz="11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组特征与患者的存活率相关，并</a:t>
            </a:r>
            <a:r>
              <a:rPr lang="zh-CN" altLang="en-US" sz="1100"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揭示靶</a:t>
            </a:r>
            <a:r>
              <a:rPr lang="zh-CN" altLang="en-US" sz="11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向治疗的分子依赖性。</a:t>
            </a:r>
            <a:endParaRPr lang="en-US" altLang="zh-CN" sz="1100" dirty="0">
              <a:solidFill>
                <a:prstClr val="black"/>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4303152" y="1193110"/>
            <a:ext cx="4589328" cy="3682896"/>
          </a:xfrm>
          <a:prstGeom prst="rect">
            <a:avLst/>
          </a:prstGeom>
        </p:spPr>
      </p:pic>
    </p:spTree>
    <p:extLst>
      <p:ext uri="{BB962C8B-B14F-4D97-AF65-F5344CB8AC3E}">
        <p14:creationId xmlns:p14="http://schemas.microsoft.com/office/powerpoint/2010/main" val="874313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16520161-A2B1-4CD9-BDB1-709D6D7E05C0}"/>
              </a:ext>
            </a:extLst>
          </p:cNvPr>
          <p:cNvGrpSpPr/>
          <p:nvPr/>
        </p:nvGrpSpPr>
        <p:grpSpPr>
          <a:xfrm flipH="1">
            <a:off x="596418" y="627534"/>
            <a:ext cx="452482" cy="368902"/>
            <a:chOff x="9301163" y="5115471"/>
            <a:chExt cx="452482" cy="368902"/>
          </a:xfrm>
        </p:grpSpPr>
        <p:sp>
          <p:nvSpPr>
            <p:cNvPr id="3" name="圆: 空心 2">
              <a:extLst>
                <a:ext uri="{FF2B5EF4-FFF2-40B4-BE49-F238E27FC236}">
                  <a16:creationId xmlns="" xmlns:a16="http://schemas.microsoft.com/office/drawing/2014/main" id="{030FAF51-F54F-44EF-92AF-51887E4035F4}"/>
                </a:ext>
              </a:extLst>
            </p:cNvPr>
            <p:cNvSpPr/>
            <p:nvPr/>
          </p:nvSpPr>
          <p:spPr>
            <a:xfrm>
              <a:off x="9301163" y="5115471"/>
              <a:ext cx="256074" cy="256074"/>
            </a:xfrm>
            <a:prstGeom prst="donut">
              <a:avLst>
                <a:gd name="adj" fmla="val 9178"/>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4" name="圆: 空心 3">
              <a:extLst>
                <a:ext uri="{FF2B5EF4-FFF2-40B4-BE49-F238E27FC236}">
                  <a16:creationId xmlns="" xmlns:a16="http://schemas.microsoft.com/office/drawing/2014/main" id="{9B46FCD4-9AC4-4148-A840-82037159F299}"/>
                </a:ext>
              </a:extLst>
            </p:cNvPr>
            <p:cNvSpPr/>
            <p:nvPr/>
          </p:nvSpPr>
          <p:spPr>
            <a:xfrm>
              <a:off x="9429200" y="5159928"/>
              <a:ext cx="324445" cy="324445"/>
            </a:xfrm>
            <a:prstGeom prst="donut">
              <a:avLst>
                <a:gd name="adj" fmla="val 11164"/>
              </a:avLst>
            </a:prstGeom>
            <a:solidFill>
              <a:srgbClr val="D21B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微软雅黑"/>
                <a:cs typeface="+mn-ea"/>
                <a:sym typeface="+mn-lt"/>
              </a:endParaRPr>
            </a:p>
          </p:txBody>
        </p:sp>
      </p:grpSp>
      <p:sp>
        <p:nvSpPr>
          <p:cNvPr id="5" name="文本框 4">
            <a:extLst>
              <a:ext uri="{FF2B5EF4-FFF2-40B4-BE49-F238E27FC236}">
                <a16:creationId xmlns="" xmlns:a16="http://schemas.microsoft.com/office/drawing/2014/main" id="{62ACDD96-71F8-4C37-951F-5A158BEE8A68}"/>
              </a:ext>
            </a:extLst>
          </p:cNvPr>
          <p:cNvSpPr txBox="1"/>
          <p:nvPr/>
        </p:nvSpPr>
        <p:spPr>
          <a:xfrm>
            <a:off x="1187624" y="627534"/>
            <a:ext cx="2236510" cy="338554"/>
          </a:xfrm>
          <a:prstGeom prst="rect">
            <a:avLst/>
          </a:prstGeom>
          <a:noFill/>
        </p:spPr>
        <p:txBody>
          <a:bodyPr wrap="none" rtlCol="0">
            <a:spAutoFit/>
          </a:bodyPr>
          <a:lstStyle/>
          <a:p>
            <a:r>
              <a:rPr lang="zh-CN" altLang="en-US" sz="1600" b="1" dirty="0">
                <a:latin typeface="Arial" panose="020F0502020204030204"/>
                <a:ea typeface="微软雅黑"/>
                <a:cs typeface="+mn-ea"/>
                <a:sym typeface="+mn-lt"/>
              </a:rPr>
              <a:t>四、亮点</a:t>
            </a:r>
            <a:r>
              <a:rPr lang="zh-CN" altLang="en-US" sz="1600" b="1" dirty="0" smtClean="0">
                <a:latin typeface="Arial" panose="020F0502020204030204"/>
                <a:ea typeface="微软雅黑"/>
                <a:cs typeface="+mn-ea"/>
                <a:sym typeface="+mn-lt"/>
              </a:rPr>
              <a:t>与待完善内容</a:t>
            </a:r>
            <a:endParaRPr lang="zh-CN" altLang="en-US" sz="1600" b="1" dirty="0">
              <a:latin typeface="Arial" panose="020F0502020204030204"/>
              <a:ea typeface="微软雅黑"/>
              <a:cs typeface="+mn-ea"/>
              <a:sym typeface="+mn-lt"/>
            </a:endParaRPr>
          </a:p>
        </p:txBody>
      </p:sp>
      <p:sp>
        <p:nvSpPr>
          <p:cNvPr id="11" name="矩形 10">
            <a:extLst>
              <a:ext uri="{FF2B5EF4-FFF2-40B4-BE49-F238E27FC236}">
                <a16:creationId xmlns="" xmlns:a16="http://schemas.microsoft.com/office/drawing/2014/main" id="{BA22AED0-7E87-4791-8438-170F999A5F5B}"/>
              </a:ext>
            </a:extLst>
          </p:cNvPr>
          <p:cNvSpPr/>
          <p:nvPr/>
        </p:nvSpPr>
        <p:spPr>
          <a:xfrm>
            <a:off x="1115616" y="1491630"/>
            <a:ext cx="6912768" cy="1361911"/>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首次通过单细胞转录的测序技术研究了小儿室管膜瘤的致病机理和治疗靶点；</a:t>
            </a:r>
            <a:endParaRPr lang="en-US" altLang="zh-CN"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1100" dirty="0" err="1"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scRNA-seq</a:t>
            </a:r>
            <a:r>
              <a:rPr lang="zh-CN" altLang="en-US"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snRNA-</a:t>
            </a:r>
            <a:r>
              <a:rPr lang="en-US" altLang="zh-CN" sz="1100" dirty="0" err="1"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seq</a:t>
            </a:r>
            <a:r>
              <a:rPr lang="zh-CN" altLang="en-US"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分析细胞组成，同时引入病人</a:t>
            </a:r>
            <a:r>
              <a:rPr lang="zh-CN" altLang="en-US"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源性的细胞模型、病人源性的异种皮移植</a:t>
            </a:r>
            <a:r>
              <a:rPr lang="en-US" altLang="zh-CN"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(PDX</a:t>
            </a:r>
            <a:r>
              <a:rPr lang="en-US" altLang="zh-CN"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小</a:t>
            </a:r>
            <a:r>
              <a:rPr lang="zh-CN" altLang="en-US"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鼠</a:t>
            </a:r>
            <a:r>
              <a:rPr lang="zh-CN" altLang="en-US"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模型</a:t>
            </a:r>
            <a:r>
              <a:rPr lang="zh-CN" altLang="en-US"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通过</a:t>
            </a:r>
            <a:r>
              <a:rPr lang="en-US" altLang="zh-CN"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RNA</a:t>
            </a:r>
            <a:r>
              <a:rPr lang="zh-CN" altLang="en-US"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速率分析肿瘤的分化轨迹，并以此揭示人类</a:t>
            </a:r>
            <a:r>
              <a:rPr lang="en-US" altLang="zh-CN"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CNS</a:t>
            </a:r>
            <a:r>
              <a:rPr lang="zh-CN" altLang="en-US"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发育过程中</a:t>
            </a:r>
            <a:r>
              <a:rPr lang="zh-CN" altLang="en-US"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不同的细胞起源或不同的时空点</a:t>
            </a:r>
            <a:r>
              <a:rPr lang="zh-CN" altLang="en-US"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将会导致晚期神经胶质的不同</a:t>
            </a:r>
            <a:r>
              <a:rPr lang="zh-CN" altLang="en-US"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层次。</a:t>
            </a:r>
            <a:endParaRPr lang="zh-CN" altLang="en-US"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文本框 30">
            <a:extLst>
              <a:ext uri="{FF2B5EF4-FFF2-40B4-BE49-F238E27FC236}">
                <a16:creationId xmlns="" xmlns:a16="http://schemas.microsoft.com/office/drawing/2014/main" id="{2678D2CE-5823-4CAB-8C35-5647529E46A0}"/>
              </a:ext>
            </a:extLst>
          </p:cNvPr>
          <p:cNvSpPr txBox="1"/>
          <p:nvPr/>
        </p:nvSpPr>
        <p:spPr>
          <a:xfrm>
            <a:off x="683568" y="1215191"/>
            <a:ext cx="6105847" cy="276999"/>
          </a:xfrm>
          <a:prstGeom prst="rect">
            <a:avLst/>
          </a:prstGeom>
          <a:noFill/>
        </p:spPr>
        <p:txBody>
          <a:bodyPr wrap="square">
            <a:spAutoFit/>
          </a:bodyPr>
          <a:lstStyle/>
          <a:p>
            <a:pPr marL="285750" indent="-285750">
              <a:buFont typeface="Wingdings" panose="05000000000000000000" pitchFamily="2" charset="2"/>
              <a:buChar char="u"/>
            </a:pPr>
            <a:r>
              <a:rPr kumimoji="0" lang="zh-CN" altLang="en-US" sz="1200" b="1" i="0" u="none" strike="noStrike" kern="1200" cap="none" spc="0" normalizeH="0" baseline="0" noProof="0" dirty="0">
                <a:ln>
                  <a:noFill/>
                </a:ln>
                <a:solidFill>
                  <a:srgbClr val="D21B36"/>
                </a:solidFill>
                <a:effectLst/>
                <a:uLnTx/>
                <a:uFillTx/>
                <a:latin typeface="Arial" panose="020F0502020204030204"/>
                <a:ea typeface="微软雅黑"/>
                <a:cs typeface="+mn-ea"/>
                <a:sym typeface="+mn-lt"/>
              </a:rPr>
              <a:t>文章亮点</a:t>
            </a:r>
            <a:endParaRPr lang="zh-CN" altLang="en-US" sz="1400" dirty="0">
              <a:solidFill>
                <a:srgbClr val="D21B36"/>
              </a:solidFill>
            </a:endParaRPr>
          </a:p>
        </p:txBody>
      </p:sp>
      <p:sp>
        <p:nvSpPr>
          <p:cNvPr id="6" name="文本框 5">
            <a:extLst>
              <a:ext uri="{FF2B5EF4-FFF2-40B4-BE49-F238E27FC236}">
                <a16:creationId xmlns="" xmlns:a16="http://schemas.microsoft.com/office/drawing/2014/main" id="{6BA17173-80BD-44BE-B362-637C9EF9923F}"/>
              </a:ext>
            </a:extLst>
          </p:cNvPr>
          <p:cNvSpPr txBox="1"/>
          <p:nvPr/>
        </p:nvSpPr>
        <p:spPr>
          <a:xfrm>
            <a:off x="683568" y="2835950"/>
            <a:ext cx="6105847" cy="276999"/>
          </a:xfrm>
          <a:prstGeom prst="rect">
            <a:avLst/>
          </a:prstGeom>
          <a:noFill/>
        </p:spPr>
        <p:txBody>
          <a:bodyPr wrap="square">
            <a:spAutoFit/>
          </a:bodyPr>
          <a:lstStyle/>
          <a:p>
            <a:pPr marL="285750" indent="-285750">
              <a:buFont typeface="Wingdings" panose="05000000000000000000" pitchFamily="2" charset="2"/>
              <a:buChar char="u"/>
            </a:pPr>
            <a:r>
              <a:rPr lang="zh-CN" altLang="en-US" sz="1200" b="1" dirty="0" smtClean="0">
                <a:solidFill>
                  <a:srgbClr val="D21B36"/>
                </a:solidFill>
                <a:latin typeface="Arial" panose="020F0502020204030204"/>
                <a:ea typeface="微软雅黑"/>
                <a:cs typeface="+mn-ea"/>
                <a:sym typeface="+mn-lt"/>
              </a:rPr>
              <a:t>待完善</a:t>
            </a:r>
            <a:endParaRPr lang="zh-CN" altLang="en-US" sz="1400" dirty="0">
              <a:solidFill>
                <a:srgbClr val="D21B36"/>
              </a:solidFill>
            </a:endParaRPr>
          </a:p>
        </p:txBody>
      </p:sp>
      <p:sp>
        <p:nvSpPr>
          <p:cNvPr id="7" name="矩形 6">
            <a:extLst>
              <a:ext uri="{FF2B5EF4-FFF2-40B4-BE49-F238E27FC236}">
                <a16:creationId xmlns="" xmlns:a16="http://schemas.microsoft.com/office/drawing/2014/main" id="{E84F483F-705F-49B5-82D8-F3794EABFD28}"/>
              </a:ext>
            </a:extLst>
          </p:cNvPr>
          <p:cNvSpPr/>
          <p:nvPr/>
        </p:nvSpPr>
        <p:spPr>
          <a:xfrm>
            <a:off x="1115616" y="3112949"/>
            <a:ext cx="6984776" cy="1361911"/>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通过</a:t>
            </a:r>
            <a:r>
              <a:rPr lang="en-US" altLang="zh-CN"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RNA</a:t>
            </a:r>
            <a:r>
              <a:rPr lang="zh-CN" altLang="en-US"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速率发现</a:t>
            </a:r>
            <a:r>
              <a:rPr lang="en-US" altLang="zh-CN"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EPN</a:t>
            </a:r>
            <a:r>
              <a:rPr lang="zh-CN" altLang="en-US"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内存在单向分化</a:t>
            </a:r>
            <a:r>
              <a:rPr lang="zh-CN" altLang="en-US"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模式，需进一步研究</a:t>
            </a:r>
            <a:r>
              <a:rPr lang="en-US" altLang="zh-CN"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EPN</a:t>
            </a:r>
            <a:r>
              <a:rPr lang="zh-CN" altLang="en-US"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层次是否真正</a:t>
            </a:r>
            <a:r>
              <a:rPr lang="zh-CN" altLang="en-US"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代表异常</a:t>
            </a:r>
            <a:r>
              <a:rPr lang="zh-CN" altLang="en-US"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NSC /</a:t>
            </a:r>
            <a:r>
              <a:rPr lang="zh-CN" altLang="en-US"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放射状样发展之后的单向分化轨迹，还是仍然允许细胞状态之间进行一些可塑性的相互</a:t>
            </a:r>
            <a:r>
              <a:rPr lang="zh-CN" altLang="en-US"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转化；</a:t>
            </a:r>
            <a:endParaRPr lang="en-US" altLang="zh-CN"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糖酵解和缺氧有关的代谢</a:t>
            </a:r>
            <a:r>
              <a:rPr lang="zh-CN" altLang="en-US"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过程、以及</a:t>
            </a:r>
            <a:r>
              <a:rPr lang="zh-CN" altLang="en-US"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免疫调节机制是</a:t>
            </a:r>
            <a:r>
              <a:rPr lang="en-US" altLang="zh-CN"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EPN</a:t>
            </a:r>
            <a:r>
              <a:rPr lang="zh-CN" altLang="en-US"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中重要</a:t>
            </a:r>
            <a:r>
              <a:rPr lang="zh-CN" altLang="en-US"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的过程，但是否能够反映停滞</a:t>
            </a:r>
            <a:r>
              <a:rPr lang="zh-CN" altLang="en-US"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EPN</a:t>
            </a:r>
            <a:r>
              <a:rPr lang="zh-CN" altLang="en-US"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干细胞中的异常发育过程，还是代表了与免疫和非免疫肿瘤微环境有关的动态代谢</a:t>
            </a:r>
            <a:r>
              <a:rPr lang="en-US" altLang="zh-CN"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表型变化</a:t>
            </a:r>
            <a:r>
              <a:rPr lang="zh-CN" altLang="en-US"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，需要进一步的研究</a:t>
            </a:r>
            <a:r>
              <a:rPr lang="zh-CN" altLang="en-US"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，以丰富更多的肿瘤相关</a:t>
            </a:r>
            <a:r>
              <a:rPr lang="zh-CN" altLang="en-US" sz="1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基质细胞的内容。</a:t>
            </a:r>
            <a:endParaRPr lang="zh-CN" altLang="en-US"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80804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459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2671EE8E-E137-4621-9868-CA1ABBE8EDA6}"/>
              </a:ext>
            </a:extLst>
          </p:cNvPr>
          <p:cNvSpPr/>
          <p:nvPr/>
        </p:nvSpPr>
        <p:spPr>
          <a:xfrm>
            <a:off x="1809239" y="2570584"/>
            <a:ext cx="3212299" cy="1670073"/>
          </a:xfrm>
          <a:prstGeom prst="rect">
            <a:avLst/>
          </a:prstGeom>
        </p:spPr>
        <p:txBody>
          <a:bodyPr wrap="square">
            <a:spAutoFit/>
          </a:bodyPr>
          <a:lstStyle/>
          <a:p>
            <a:pPr marL="285750" indent="-285750">
              <a:lnSpc>
                <a:spcPct val="150000"/>
              </a:lnSpc>
              <a:buFont typeface="Wingdings" panose="05000000000000000000" pitchFamily="2" charset="2"/>
              <a:buChar char="u"/>
            </a:pPr>
            <a:r>
              <a:rPr lang="zh-CN" altLang="en-US" sz="1400" b="1" dirty="0">
                <a:solidFill>
                  <a:srgbClr val="D21B36"/>
                </a:solidFill>
                <a:latin typeface="微软雅黑" panose="020B0503020204020204" pitchFamily="34" charset="-122"/>
                <a:ea typeface="微软雅黑" panose="020B0503020204020204" pitchFamily="34" charset="-122"/>
              </a:rPr>
              <a:t>疾病名称：</a:t>
            </a:r>
            <a:r>
              <a:rPr lang="zh-CN" altLang="en-US" sz="1400" b="1" u="sng" dirty="0">
                <a:solidFill>
                  <a:srgbClr val="D21B36"/>
                </a:solidFill>
                <a:latin typeface="微软雅黑" panose="020B0503020204020204" pitchFamily="34" charset="-122"/>
                <a:ea typeface="微软雅黑" panose="020B0503020204020204" pitchFamily="34" charset="-122"/>
              </a:rPr>
              <a:t>            </a:t>
            </a:r>
            <a:endParaRPr lang="en-US" altLang="zh-CN" sz="1400" b="1" dirty="0">
              <a:solidFill>
                <a:srgbClr val="D21B3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400" b="1" dirty="0">
                <a:solidFill>
                  <a:srgbClr val="D21B36"/>
                </a:solidFill>
                <a:latin typeface="微软雅黑" panose="020B0503020204020204" pitchFamily="34" charset="-122"/>
                <a:ea typeface="微软雅黑" panose="020B0503020204020204" pitchFamily="34" charset="-122"/>
              </a:rPr>
              <a:t>研究单位：</a:t>
            </a:r>
            <a:endParaRPr lang="en-US" altLang="zh-CN" sz="1400" b="1" dirty="0">
              <a:solidFill>
                <a:srgbClr val="D21B3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400" b="1" dirty="0">
                <a:solidFill>
                  <a:srgbClr val="D21B36"/>
                </a:solidFill>
                <a:latin typeface="微软雅黑" panose="020B0503020204020204" pitchFamily="34" charset="-122"/>
                <a:ea typeface="微软雅黑" panose="020B0503020204020204" pitchFamily="34" charset="-122"/>
              </a:rPr>
              <a:t>发表期刊：</a:t>
            </a:r>
          </a:p>
          <a:p>
            <a:pPr marL="285750" indent="-285750">
              <a:lnSpc>
                <a:spcPct val="150000"/>
              </a:lnSpc>
              <a:buFont typeface="Wingdings" panose="05000000000000000000" pitchFamily="2" charset="2"/>
              <a:buChar char="u"/>
            </a:pPr>
            <a:r>
              <a:rPr lang="zh-CN" altLang="en-US" sz="1400" b="1" dirty="0">
                <a:solidFill>
                  <a:srgbClr val="D21B36"/>
                </a:solidFill>
                <a:latin typeface="微软雅黑" panose="020B0503020204020204" pitchFamily="34" charset="-122"/>
                <a:ea typeface="微软雅黑" panose="020B0503020204020204" pitchFamily="34" charset="-122"/>
              </a:rPr>
              <a:t>发表时间：</a:t>
            </a:r>
            <a:endParaRPr lang="en-US" altLang="zh-CN" sz="1400" b="1" dirty="0">
              <a:solidFill>
                <a:srgbClr val="D21B36"/>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400" b="1" dirty="0">
                <a:solidFill>
                  <a:srgbClr val="D21B36"/>
                </a:solidFill>
                <a:latin typeface="微软雅黑" panose="020B0503020204020204" pitchFamily="34" charset="-122"/>
                <a:ea typeface="微软雅黑" panose="020B0503020204020204" pitchFamily="34" charset="-122"/>
              </a:rPr>
              <a:t>影响因子：</a:t>
            </a:r>
          </a:p>
        </p:txBody>
      </p:sp>
      <p:sp>
        <p:nvSpPr>
          <p:cNvPr id="2" name="矩形 1">
            <a:extLst>
              <a:ext uri="{FF2B5EF4-FFF2-40B4-BE49-F238E27FC236}">
                <a16:creationId xmlns="" xmlns:a16="http://schemas.microsoft.com/office/drawing/2014/main" id="{7D4BB547-86BD-4B6A-B7A4-F564544A8D5F}"/>
              </a:ext>
            </a:extLst>
          </p:cNvPr>
          <p:cNvSpPr/>
          <p:nvPr/>
        </p:nvSpPr>
        <p:spPr>
          <a:xfrm>
            <a:off x="395536" y="1619054"/>
            <a:ext cx="7992888" cy="523220"/>
          </a:xfrm>
          <a:prstGeom prst="rect">
            <a:avLst/>
          </a:prstGeom>
        </p:spPr>
        <p:txBody>
          <a:bodyPr wrap="square">
            <a:spAutoFit/>
          </a:bodyPr>
          <a:lstStyle/>
          <a:p>
            <a:pPr algn="ctr"/>
            <a:r>
              <a:rPr lang="zh-CN" altLang="en-US" sz="1400" b="1" dirty="0">
                <a:solidFill>
                  <a:srgbClr val="000000"/>
                </a:solidFill>
                <a:latin typeface="微软雅黑" panose="020B0503020204020204" pitchFamily="34" charset="-122"/>
                <a:ea typeface="微软雅黑" panose="020B0503020204020204" pitchFamily="34" charset="-122"/>
              </a:rPr>
              <a:t>单细胞</a:t>
            </a:r>
            <a:r>
              <a:rPr lang="en-US" altLang="zh-CN" sz="1400" b="1" dirty="0">
                <a:solidFill>
                  <a:srgbClr val="000000"/>
                </a:solidFill>
                <a:latin typeface="微软雅黑" panose="020B0503020204020204" pitchFamily="34" charset="-122"/>
                <a:ea typeface="微软雅黑" panose="020B0503020204020204" pitchFamily="34" charset="-122"/>
              </a:rPr>
              <a:t>RNA</a:t>
            </a:r>
            <a:r>
              <a:rPr lang="zh-CN" altLang="en-US" sz="1400" b="1" dirty="0">
                <a:solidFill>
                  <a:srgbClr val="000000"/>
                </a:solidFill>
                <a:latin typeface="微软雅黑" panose="020B0503020204020204" pitchFamily="34" charset="-122"/>
                <a:ea typeface="微软雅黑" panose="020B0503020204020204" pitchFamily="34" charset="-122"/>
              </a:rPr>
              <a:t>序列揭示小儿室管膜瘤的细胞层次结构和受损的发育</a:t>
            </a:r>
            <a:r>
              <a:rPr lang="zh-CN" altLang="en-US" sz="1400" b="1" dirty="0" smtClean="0">
                <a:solidFill>
                  <a:srgbClr val="000000"/>
                </a:solidFill>
                <a:latin typeface="微软雅黑" panose="020B0503020204020204" pitchFamily="34" charset="-122"/>
                <a:ea typeface="微软雅黑" panose="020B0503020204020204" pitchFamily="34" charset="-122"/>
              </a:rPr>
              <a:t>轨迹</a:t>
            </a:r>
            <a:endParaRPr lang="en-US" altLang="zh-CN" sz="1400" b="1" dirty="0" smtClean="0">
              <a:solidFill>
                <a:srgbClr val="000000"/>
              </a:solidFill>
              <a:latin typeface="微软雅黑" panose="020B0503020204020204" pitchFamily="34" charset="-122"/>
              <a:ea typeface="微软雅黑" panose="020B0503020204020204" pitchFamily="34" charset="-122"/>
            </a:endParaRPr>
          </a:p>
          <a:p>
            <a:pPr algn="ctr"/>
            <a:r>
              <a:rPr lang="en-US" altLang="zh-CN" sz="1200" b="1" dirty="0" smtClean="0">
                <a:solidFill>
                  <a:srgbClr val="000000"/>
                </a:solidFill>
                <a:latin typeface="微软雅黑" panose="020B0503020204020204" pitchFamily="34" charset="-122"/>
                <a:ea typeface="微软雅黑" panose="020B0503020204020204" pitchFamily="34" charset="-122"/>
              </a:rPr>
              <a:t>Immune </a:t>
            </a:r>
            <a:r>
              <a:rPr lang="en-US" altLang="zh-CN" sz="1200" b="1" dirty="0">
                <a:solidFill>
                  <a:srgbClr val="000000"/>
                </a:solidFill>
                <a:latin typeface="微软雅黑" panose="020B0503020204020204" pitchFamily="34" charset="-122"/>
                <a:ea typeface="微软雅黑" panose="020B0503020204020204" pitchFamily="34" charset="-122"/>
              </a:rPr>
              <a:t>Cell Profiling of COVID-19 Patients in the recovery stage by Single-cell sequencing</a:t>
            </a:r>
            <a:r>
              <a:rPr lang="en-US" altLang="zh-CN" sz="1400" dirty="0">
                <a:latin typeface="微软雅黑" panose="020B0503020204020204" pitchFamily="34" charset="-122"/>
                <a:ea typeface="微软雅黑" panose="020B0503020204020204" pitchFamily="34" charset="-122"/>
              </a:rPr>
              <a:t> </a:t>
            </a:r>
            <a:endParaRPr lang="zh-CN" altLang="en-US" sz="1400" dirty="0">
              <a:latin typeface="微软雅黑" panose="020B0503020204020204" pitchFamily="34" charset="-122"/>
              <a:ea typeface="微软雅黑" panose="020B0503020204020204" pitchFamily="34" charset="-122"/>
            </a:endParaRPr>
          </a:p>
        </p:txBody>
      </p:sp>
      <p:cxnSp>
        <p:nvCxnSpPr>
          <p:cNvPr id="4" name="直接连接符 3">
            <a:extLst>
              <a:ext uri="{FF2B5EF4-FFF2-40B4-BE49-F238E27FC236}">
                <a16:creationId xmlns="" xmlns:a16="http://schemas.microsoft.com/office/drawing/2014/main" id="{DA586DB6-148D-4B8F-A7EC-00B3E048BC17}"/>
              </a:ext>
            </a:extLst>
          </p:cNvPr>
          <p:cNvCxnSpPr>
            <a:cxnSpLocks/>
          </p:cNvCxnSpPr>
          <p:nvPr/>
        </p:nvCxnSpPr>
        <p:spPr>
          <a:xfrm>
            <a:off x="3059832" y="2920729"/>
            <a:ext cx="363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 xmlns:a16="http://schemas.microsoft.com/office/drawing/2014/main" id="{43AB58B3-AF92-49E9-B825-14C05780BB3B}"/>
              </a:ext>
            </a:extLst>
          </p:cNvPr>
          <p:cNvCxnSpPr>
            <a:cxnSpLocks/>
          </p:cNvCxnSpPr>
          <p:nvPr/>
        </p:nvCxnSpPr>
        <p:spPr>
          <a:xfrm>
            <a:off x="3059832" y="3250711"/>
            <a:ext cx="363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 xmlns:a16="http://schemas.microsoft.com/office/drawing/2014/main" id="{67D5A5D7-B74A-4AE4-BD24-177608060D80}"/>
              </a:ext>
            </a:extLst>
          </p:cNvPr>
          <p:cNvCxnSpPr>
            <a:cxnSpLocks/>
          </p:cNvCxnSpPr>
          <p:nvPr/>
        </p:nvCxnSpPr>
        <p:spPr>
          <a:xfrm>
            <a:off x="3059832" y="3580693"/>
            <a:ext cx="363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 xmlns:a16="http://schemas.microsoft.com/office/drawing/2014/main" id="{3C96BCCB-B690-4C69-9A0D-60B387B1DD01}"/>
              </a:ext>
            </a:extLst>
          </p:cNvPr>
          <p:cNvCxnSpPr>
            <a:cxnSpLocks/>
          </p:cNvCxnSpPr>
          <p:nvPr/>
        </p:nvCxnSpPr>
        <p:spPr>
          <a:xfrm>
            <a:off x="3059832" y="3910675"/>
            <a:ext cx="363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 xmlns:a16="http://schemas.microsoft.com/office/drawing/2014/main" id="{2EB61C73-FB93-4E1A-B9C9-D5802252C67D}"/>
              </a:ext>
            </a:extLst>
          </p:cNvPr>
          <p:cNvCxnSpPr>
            <a:cxnSpLocks/>
          </p:cNvCxnSpPr>
          <p:nvPr/>
        </p:nvCxnSpPr>
        <p:spPr>
          <a:xfrm>
            <a:off x="3059832" y="4240657"/>
            <a:ext cx="363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 xmlns:a16="http://schemas.microsoft.com/office/drawing/2014/main" id="{72108D40-AFEC-4117-BD38-C34F6A9D78D2}"/>
              </a:ext>
            </a:extLst>
          </p:cNvPr>
          <p:cNvSpPr txBox="1"/>
          <p:nvPr/>
        </p:nvSpPr>
        <p:spPr>
          <a:xfrm>
            <a:off x="4156362" y="2532889"/>
            <a:ext cx="2011461" cy="415498"/>
          </a:xfrm>
          <a:prstGeom prst="rect">
            <a:avLst/>
          </a:prstGeom>
        </p:spPr>
        <p:txBody>
          <a:bodyPr wrap="square">
            <a:spAutoFit/>
          </a:bodyPr>
          <a:lstStyle>
            <a:defPPr>
              <a:defRPr lang="zh-CN"/>
            </a:defPPr>
            <a:lvl1pPr marL="285750" indent="-285750">
              <a:lnSpc>
                <a:spcPct val="150000"/>
              </a:lnSpc>
              <a:buFont typeface="Wingdings" panose="05000000000000000000" pitchFamily="2" charset="2"/>
              <a:buChar char="u"/>
              <a:defRPr sz="1400" b="1">
                <a:solidFill>
                  <a:prstClr val="black"/>
                </a:solidFill>
                <a:latin typeface="微软雅黑" panose="020B0503020204020204" pitchFamily="34" charset="-122"/>
                <a:ea typeface="微软雅黑" panose="020B0503020204020204" pitchFamily="34" charset="-122"/>
              </a:defRPr>
            </a:lvl1pPr>
          </a:lstStyle>
          <a:p>
            <a:pPr marL="0" indent="0">
              <a:buNone/>
            </a:pPr>
            <a:r>
              <a:rPr lang="zh-CN" altLang="en-US" b="0" dirty="0" smtClean="0"/>
              <a:t>小儿室管膜瘤</a:t>
            </a:r>
            <a:endParaRPr lang="zh-CN" altLang="en-US" b="0" dirty="0"/>
          </a:p>
        </p:txBody>
      </p:sp>
      <p:sp>
        <p:nvSpPr>
          <p:cNvPr id="30" name="文本框 29">
            <a:extLst>
              <a:ext uri="{FF2B5EF4-FFF2-40B4-BE49-F238E27FC236}">
                <a16:creationId xmlns="" xmlns:a16="http://schemas.microsoft.com/office/drawing/2014/main" id="{5AB1EEFC-5527-49DF-AF0C-BEE30F113A4C}"/>
              </a:ext>
            </a:extLst>
          </p:cNvPr>
          <p:cNvSpPr txBox="1"/>
          <p:nvPr/>
        </p:nvSpPr>
        <p:spPr>
          <a:xfrm>
            <a:off x="4227116" y="3532220"/>
            <a:ext cx="1688351" cy="415498"/>
          </a:xfrm>
          <a:prstGeom prst="rect">
            <a:avLst/>
          </a:prstGeom>
        </p:spPr>
        <p:txBody>
          <a:bodyPr wrap="square">
            <a:spAutoFit/>
          </a:bodyPr>
          <a:lstStyle>
            <a:defPPr>
              <a:defRPr lang="zh-CN"/>
            </a:defPPr>
            <a:lvl1pPr marL="285750" indent="-285750">
              <a:lnSpc>
                <a:spcPct val="150000"/>
              </a:lnSpc>
              <a:buFont typeface="Wingdings" panose="05000000000000000000" pitchFamily="2" charset="2"/>
              <a:buChar char="u"/>
              <a:defRPr sz="1400" b="1">
                <a:solidFill>
                  <a:prstClr val="black"/>
                </a:solidFill>
                <a:latin typeface="微软雅黑" panose="020B0503020204020204" pitchFamily="34" charset="-122"/>
                <a:ea typeface="微软雅黑" panose="020B0503020204020204" pitchFamily="34" charset="-122"/>
              </a:defRPr>
            </a:lvl1pPr>
          </a:lstStyle>
          <a:p>
            <a:pPr marL="0" indent="0">
              <a:buNone/>
            </a:pPr>
            <a:r>
              <a:rPr lang="en-US" altLang="zh-CN" b="0" dirty="0" smtClean="0"/>
              <a:t>2020</a:t>
            </a:r>
            <a:r>
              <a:rPr lang="zh-CN" altLang="en-US" b="0" dirty="0" smtClean="0"/>
              <a:t>年</a:t>
            </a:r>
            <a:r>
              <a:rPr lang="en-US" altLang="zh-CN" b="0" dirty="0" smtClean="0"/>
              <a:t>7</a:t>
            </a:r>
            <a:r>
              <a:rPr lang="zh-CN" altLang="en-US" b="0" dirty="0" smtClean="0"/>
              <a:t>月</a:t>
            </a:r>
            <a:endParaRPr lang="zh-CN" altLang="en-US" b="0" dirty="0"/>
          </a:p>
        </p:txBody>
      </p:sp>
      <p:sp>
        <p:nvSpPr>
          <p:cNvPr id="32" name="文本框 31">
            <a:extLst>
              <a:ext uri="{FF2B5EF4-FFF2-40B4-BE49-F238E27FC236}">
                <a16:creationId xmlns="" xmlns:a16="http://schemas.microsoft.com/office/drawing/2014/main" id="{A2D5EAC2-060B-4937-9931-D6AF0192B693}"/>
              </a:ext>
            </a:extLst>
          </p:cNvPr>
          <p:cNvSpPr txBox="1"/>
          <p:nvPr/>
        </p:nvSpPr>
        <p:spPr>
          <a:xfrm>
            <a:off x="4348016" y="3881510"/>
            <a:ext cx="944063" cy="415498"/>
          </a:xfrm>
          <a:prstGeom prst="rect">
            <a:avLst/>
          </a:prstGeom>
        </p:spPr>
        <p:txBody>
          <a:bodyPr wrap="square">
            <a:spAutoFit/>
          </a:bodyPr>
          <a:lstStyle>
            <a:defPPr>
              <a:defRPr lang="zh-CN"/>
            </a:defPPr>
            <a:lvl1pPr marL="285750" indent="-285750">
              <a:lnSpc>
                <a:spcPct val="150000"/>
              </a:lnSpc>
              <a:buFont typeface="Wingdings" panose="05000000000000000000" pitchFamily="2" charset="2"/>
              <a:buChar char="u"/>
              <a:defRPr sz="1400" b="1">
                <a:solidFill>
                  <a:prstClr val="black"/>
                </a:solidFill>
                <a:latin typeface="微软雅黑" panose="020B0503020204020204" pitchFamily="34" charset="-122"/>
                <a:ea typeface="微软雅黑" panose="020B0503020204020204" pitchFamily="34" charset="-122"/>
              </a:defRPr>
            </a:lvl1pPr>
          </a:lstStyle>
          <a:p>
            <a:pPr marL="0" indent="0">
              <a:buNone/>
            </a:pPr>
            <a:r>
              <a:rPr lang="en-US" altLang="zh-CN" b="0" dirty="0" smtClean="0"/>
              <a:t>26.602</a:t>
            </a:r>
            <a:endParaRPr lang="zh-CN" altLang="en-US" b="0" dirty="0"/>
          </a:p>
        </p:txBody>
      </p:sp>
      <p:pic>
        <p:nvPicPr>
          <p:cNvPr id="3" name="图片 2"/>
          <p:cNvPicPr>
            <a:picLocks noChangeAspect="1"/>
          </p:cNvPicPr>
          <p:nvPr/>
        </p:nvPicPr>
        <p:blipFill>
          <a:blip r:embed="rId4"/>
          <a:stretch>
            <a:fillRect/>
          </a:stretch>
        </p:blipFill>
        <p:spPr>
          <a:xfrm>
            <a:off x="403650" y="634509"/>
            <a:ext cx="8639175" cy="933646"/>
          </a:xfrm>
          <a:prstGeom prst="rect">
            <a:avLst/>
          </a:prstGeom>
        </p:spPr>
      </p:pic>
      <p:sp>
        <p:nvSpPr>
          <p:cNvPr id="5" name="矩形 4"/>
          <p:cNvSpPr/>
          <p:nvPr/>
        </p:nvSpPr>
        <p:spPr>
          <a:xfrm>
            <a:off x="4011661" y="2918708"/>
            <a:ext cx="1620957" cy="338554"/>
          </a:xfrm>
          <a:prstGeom prst="rect">
            <a:avLst/>
          </a:prstGeom>
        </p:spPr>
        <p:txBody>
          <a:bodyPr wrap="none">
            <a:spAutoFit/>
          </a:bodyPr>
          <a:lstStyle/>
          <a:p>
            <a:r>
              <a:rPr lang="zh-CN" altLang="en-US" sz="1600" dirty="0"/>
              <a:t>海德堡大学医院</a:t>
            </a:r>
          </a:p>
        </p:txBody>
      </p:sp>
      <p:sp>
        <p:nvSpPr>
          <p:cNvPr id="6" name="矩形 5"/>
          <p:cNvSpPr/>
          <p:nvPr/>
        </p:nvSpPr>
        <p:spPr>
          <a:xfrm>
            <a:off x="4074662" y="3261906"/>
            <a:ext cx="1297150" cy="369332"/>
          </a:xfrm>
          <a:prstGeom prst="rect">
            <a:avLst/>
          </a:prstGeom>
        </p:spPr>
        <p:txBody>
          <a:bodyPr wrap="none">
            <a:spAutoFit/>
          </a:bodyPr>
          <a:lstStyle/>
          <a:p>
            <a:r>
              <a:rPr lang="en-US" altLang="zh-CN" dirty="0"/>
              <a:t>Cancer Cell</a:t>
            </a:r>
            <a:endParaRPr lang="zh-CN" altLang="en-US" dirty="0"/>
          </a:p>
        </p:txBody>
      </p:sp>
    </p:spTree>
    <p:extLst>
      <p:ext uri="{BB962C8B-B14F-4D97-AF65-F5344CB8AC3E}">
        <p14:creationId xmlns:p14="http://schemas.microsoft.com/office/powerpoint/2010/main" val="4059931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 xmlns:a16="http://schemas.microsoft.com/office/drawing/2014/main" id="{17BAB8F4-D05B-4681-B34E-E5D30EB0F01D}"/>
              </a:ext>
            </a:extLst>
          </p:cNvPr>
          <p:cNvGrpSpPr/>
          <p:nvPr/>
        </p:nvGrpSpPr>
        <p:grpSpPr>
          <a:xfrm>
            <a:off x="611560" y="1369587"/>
            <a:ext cx="3361730" cy="2478575"/>
            <a:chOff x="1326812" y="1571638"/>
            <a:chExt cx="4454296" cy="3284115"/>
          </a:xfrm>
        </p:grpSpPr>
        <p:sp>
          <p:nvSpPr>
            <p:cNvPr id="17" name="椭圆 16">
              <a:extLst>
                <a:ext uri="{FF2B5EF4-FFF2-40B4-BE49-F238E27FC236}">
                  <a16:creationId xmlns="" xmlns:a16="http://schemas.microsoft.com/office/drawing/2014/main" id="{07BBC917-A17D-4BE0-9838-F3B599299080}"/>
                </a:ext>
              </a:extLst>
            </p:cNvPr>
            <p:cNvSpPr/>
            <p:nvPr/>
          </p:nvSpPr>
          <p:spPr>
            <a:xfrm>
              <a:off x="1326812" y="1571638"/>
              <a:ext cx="3284115" cy="3284115"/>
            </a:xfrm>
            <a:prstGeom prst="ellipse">
              <a:avLst/>
            </a:prstGeom>
            <a:noFill/>
            <a:ln w="57150" cap="flat" cmpd="sng" algn="ctr">
              <a:solidFill>
                <a:srgbClr val="D21B36"/>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Arial" panose="020F0502020204030204"/>
                <a:ea typeface="微软雅黑"/>
                <a:cs typeface="+mn-ea"/>
                <a:sym typeface="+mn-lt"/>
              </a:endParaRPr>
            </a:p>
          </p:txBody>
        </p:sp>
        <p:sp>
          <p:nvSpPr>
            <p:cNvPr id="18" name="椭圆 17">
              <a:extLst>
                <a:ext uri="{FF2B5EF4-FFF2-40B4-BE49-F238E27FC236}">
                  <a16:creationId xmlns="" xmlns:a16="http://schemas.microsoft.com/office/drawing/2014/main" id="{1FEF405A-A9DF-4951-BFF2-A73E313028A5}"/>
                </a:ext>
              </a:extLst>
            </p:cNvPr>
            <p:cNvSpPr/>
            <p:nvPr/>
          </p:nvSpPr>
          <p:spPr>
            <a:xfrm>
              <a:off x="2389093" y="2102777"/>
              <a:ext cx="2221833" cy="2221834"/>
            </a:xfrm>
            <a:prstGeom prst="ellipse">
              <a:avLst/>
            </a:prstGeom>
            <a:solidFill>
              <a:sysClr val="window" lastClr="FFFFFF">
                <a:lumMod val="95000"/>
              </a:sysClr>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Arial" panose="020F0502020204030204"/>
                <a:ea typeface="微软雅黑"/>
                <a:cs typeface="+mn-ea"/>
                <a:sym typeface="+mn-lt"/>
              </a:endParaRPr>
            </a:p>
          </p:txBody>
        </p:sp>
        <p:sp>
          <p:nvSpPr>
            <p:cNvPr id="19" name="文本框 23">
              <a:extLst>
                <a:ext uri="{FF2B5EF4-FFF2-40B4-BE49-F238E27FC236}">
                  <a16:creationId xmlns="" xmlns:a16="http://schemas.microsoft.com/office/drawing/2014/main" id="{13BF6450-5EED-484E-BB4D-9B435EBE5A10}"/>
                </a:ext>
              </a:extLst>
            </p:cNvPr>
            <p:cNvSpPr txBox="1"/>
            <p:nvPr/>
          </p:nvSpPr>
          <p:spPr>
            <a:xfrm>
              <a:off x="1838611" y="2826279"/>
              <a:ext cx="3942497" cy="7748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D21B36"/>
                  </a:solidFill>
                  <a:effectLst/>
                  <a:uLnTx/>
                  <a:uFillTx/>
                  <a:latin typeface="Arial" panose="020F0502020204030204"/>
                  <a:ea typeface="微软雅黑"/>
                  <a:cs typeface="+mn-ea"/>
                  <a:sym typeface="+mn-lt"/>
                </a:rPr>
                <a:t>目录</a:t>
              </a:r>
              <a:r>
                <a:rPr kumimoji="0" lang="en-US" altLang="zh-CN" sz="3200" b="1" i="0" u="none" strike="noStrike" kern="1200" cap="none" spc="0" normalizeH="0" baseline="0" noProof="0" dirty="0">
                  <a:ln>
                    <a:noFill/>
                  </a:ln>
                  <a:solidFill>
                    <a:srgbClr val="D21B36"/>
                  </a:solidFill>
                  <a:effectLst/>
                  <a:uLnTx/>
                  <a:uFillTx/>
                  <a:latin typeface="Arial" panose="020F0502020204030204"/>
                  <a:ea typeface="微软雅黑"/>
                  <a:cs typeface="+mn-ea"/>
                  <a:sym typeface="+mn-lt"/>
                </a:rPr>
                <a:t>/content</a:t>
              </a:r>
              <a:endParaRPr kumimoji="0" lang="zh-CN" altLang="en-US" sz="3200" b="1" i="0" u="none" strike="noStrike" kern="1200" cap="none" spc="0" normalizeH="0" baseline="0" noProof="0" dirty="0">
                <a:ln>
                  <a:noFill/>
                </a:ln>
                <a:solidFill>
                  <a:srgbClr val="D21B36"/>
                </a:solidFill>
                <a:effectLst/>
                <a:uLnTx/>
                <a:uFillTx/>
                <a:latin typeface="Arial" panose="020F0502020204030204"/>
                <a:ea typeface="微软雅黑"/>
                <a:cs typeface="+mn-ea"/>
                <a:sym typeface="+mn-lt"/>
              </a:endParaRPr>
            </a:p>
          </p:txBody>
        </p:sp>
      </p:grpSp>
      <p:sp>
        <p:nvSpPr>
          <p:cNvPr id="55" name="矩形 54">
            <a:extLst>
              <a:ext uri="{FF2B5EF4-FFF2-40B4-BE49-F238E27FC236}">
                <a16:creationId xmlns="" xmlns:a16="http://schemas.microsoft.com/office/drawing/2014/main" id="{FA351587-763C-46C7-AD4F-0D4F6CB0AD68}"/>
              </a:ext>
            </a:extLst>
          </p:cNvPr>
          <p:cNvSpPr/>
          <p:nvPr/>
        </p:nvSpPr>
        <p:spPr>
          <a:xfrm flipH="1">
            <a:off x="8687489" y="3651870"/>
            <a:ext cx="276999" cy="1841541"/>
          </a:xfrm>
          <a:prstGeom prst="rect">
            <a:avLst/>
          </a:prstGeom>
        </p:spPr>
        <p:txBody>
          <a:bodyPr vert="eaVert" wrap="square" lIns="68580" tIns="34290" rIns="68580" bIns="34290">
            <a:spAutoFit/>
          </a:bodyPr>
          <a:lstStyle/>
          <a:p>
            <a:pPr>
              <a:defRPr/>
            </a:pPr>
            <a:r>
              <a:rPr lang="en-US" altLang="zh-CN" sz="900" spc="225" dirty="0">
                <a:solidFill>
                  <a:srgbClr val="292929"/>
                </a:solidFill>
                <a:latin typeface="Arial" panose="020F0502020204030204"/>
                <a:ea typeface="微软雅黑"/>
                <a:cs typeface="+mn-ea"/>
                <a:sym typeface="+mn-lt"/>
              </a:rPr>
              <a:t>CONTENT</a:t>
            </a:r>
            <a:endParaRPr sz="900" spc="225" dirty="0">
              <a:solidFill>
                <a:srgbClr val="292929"/>
              </a:solidFill>
              <a:latin typeface="Arial" panose="020F0502020204030204"/>
              <a:ea typeface="微软雅黑"/>
              <a:cs typeface="+mn-ea"/>
              <a:sym typeface="+mn-lt"/>
            </a:endParaRPr>
          </a:p>
        </p:txBody>
      </p:sp>
      <p:sp>
        <p:nvSpPr>
          <p:cNvPr id="56" name="矩形 55">
            <a:extLst>
              <a:ext uri="{FF2B5EF4-FFF2-40B4-BE49-F238E27FC236}">
                <a16:creationId xmlns="" xmlns:a16="http://schemas.microsoft.com/office/drawing/2014/main" id="{A016E412-C805-4899-BDD2-B0F10C9997AC}"/>
              </a:ext>
            </a:extLst>
          </p:cNvPr>
          <p:cNvSpPr/>
          <p:nvPr/>
        </p:nvSpPr>
        <p:spPr>
          <a:xfrm flipH="1">
            <a:off x="8799959" y="4539972"/>
            <a:ext cx="97066" cy="601579"/>
          </a:xfrm>
          <a:prstGeom prst="rect">
            <a:avLst/>
          </a:prstGeom>
          <a:solidFill>
            <a:srgbClr val="D21B36"/>
          </a:solidFill>
          <a:ln w="12700" cap="flat" cmpd="sng" algn="ctr">
            <a:solidFill>
              <a:srgbClr val="D21B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a:ln>
                <a:noFill/>
              </a:ln>
              <a:solidFill>
                <a:prstClr val="white"/>
              </a:solidFill>
              <a:effectLst/>
              <a:uLnTx/>
              <a:uFillTx/>
              <a:latin typeface="Arial" panose="020F0502020204030204"/>
              <a:ea typeface="微软雅黑"/>
              <a:cs typeface="+mn-ea"/>
              <a:sym typeface="+mn-lt"/>
            </a:endParaRPr>
          </a:p>
        </p:txBody>
      </p:sp>
      <p:sp>
        <p:nvSpPr>
          <p:cNvPr id="58" name="文本框 57">
            <a:extLst>
              <a:ext uri="{FF2B5EF4-FFF2-40B4-BE49-F238E27FC236}">
                <a16:creationId xmlns="" xmlns:a16="http://schemas.microsoft.com/office/drawing/2014/main" id="{DD3B777D-C9D1-4C8E-9895-5B6B16A1B541}"/>
              </a:ext>
            </a:extLst>
          </p:cNvPr>
          <p:cNvSpPr txBox="1"/>
          <p:nvPr/>
        </p:nvSpPr>
        <p:spPr>
          <a:xfrm>
            <a:off x="4856446" y="1577824"/>
            <a:ext cx="3582893" cy="2062103"/>
          </a:xfrm>
          <a:prstGeom prst="rect">
            <a:avLst/>
          </a:prstGeom>
          <a:noFill/>
        </p:spPr>
        <p:txBody>
          <a:bodyPr wrap="square" rtlCol="0">
            <a:spAutoFit/>
          </a:bodyPr>
          <a:lstStyle/>
          <a:p>
            <a:pPr>
              <a:lnSpc>
                <a:spcPct val="200000"/>
              </a:lnSpc>
            </a:pPr>
            <a:r>
              <a:rPr kumimoji="1" lang="zh-CN" altLang="en-US" sz="1600" dirty="0">
                <a:latin typeface="微软雅黑" panose="020B0503020204020204" pitchFamily="34" charset="-122"/>
                <a:ea typeface="微软雅黑" panose="020B0503020204020204" pitchFamily="34" charset="-122"/>
                <a:cs typeface="Times New Roman" panose="02020603050405020304" pitchFamily="18" charset="0"/>
              </a:rPr>
              <a:t>一、研究背景</a:t>
            </a:r>
            <a:endParaRPr kumimoji="1"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200000"/>
              </a:lnSpc>
            </a:pPr>
            <a:r>
              <a:rPr kumimoji="1" lang="zh-CN" altLang="en-US" sz="1600" dirty="0">
                <a:latin typeface="微软雅黑" panose="020B0503020204020204" pitchFamily="34" charset="-122"/>
                <a:ea typeface="微软雅黑" panose="020B0503020204020204" pitchFamily="34" charset="-122"/>
                <a:cs typeface="Times New Roman" panose="02020603050405020304" pitchFamily="18" charset="0"/>
              </a:rPr>
              <a:t>二、研究思路</a:t>
            </a:r>
            <a:endParaRPr kumimoji="1"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200000"/>
              </a:lnSpc>
            </a:pPr>
            <a:r>
              <a:rPr kumimoji="1" lang="zh-CN" altLang="en-US" sz="1600" dirty="0">
                <a:latin typeface="微软雅黑" panose="020B0503020204020204" pitchFamily="34" charset="-122"/>
                <a:ea typeface="微软雅黑" panose="020B0503020204020204" pitchFamily="34" charset="-122"/>
                <a:cs typeface="Times New Roman" panose="02020603050405020304" pitchFamily="18" charset="0"/>
              </a:rPr>
              <a:t>三、研究结果</a:t>
            </a:r>
            <a:endParaRPr kumimoji="1"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200000"/>
              </a:lnSpc>
            </a:pPr>
            <a:r>
              <a:rPr kumimoji="1" lang="zh-CN" altLang="en-US" sz="1600" dirty="0">
                <a:latin typeface="微软雅黑" panose="020B0503020204020204" pitchFamily="34" charset="-122"/>
                <a:ea typeface="微软雅黑" panose="020B0503020204020204" pitchFamily="34" charset="-122"/>
                <a:cs typeface="Times New Roman" panose="02020603050405020304" pitchFamily="18" charset="0"/>
              </a:rPr>
              <a:t>四、亮点</a:t>
            </a:r>
            <a:r>
              <a:rPr kumimoji="1" lang="zh-CN" altLang="en-US" sz="1600" dirty="0" smtClean="0">
                <a:latin typeface="微软雅黑" panose="020B0503020204020204" pitchFamily="34" charset="-122"/>
                <a:ea typeface="微软雅黑" panose="020B0503020204020204" pitchFamily="34" charset="-122"/>
                <a:cs typeface="Times New Roman" panose="02020603050405020304" pitchFamily="18" charset="0"/>
              </a:rPr>
              <a:t>与待完善内容</a:t>
            </a:r>
            <a:endParaRPr kumimoji="1"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085433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16520161-A2B1-4CD9-BDB1-709D6D7E05C0}"/>
              </a:ext>
            </a:extLst>
          </p:cNvPr>
          <p:cNvGrpSpPr/>
          <p:nvPr/>
        </p:nvGrpSpPr>
        <p:grpSpPr>
          <a:xfrm flipH="1">
            <a:off x="596418" y="627534"/>
            <a:ext cx="452482" cy="368902"/>
            <a:chOff x="9301163" y="5115471"/>
            <a:chExt cx="452482" cy="368902"/>
          </a:xfrm>
        </p:grpSpPr>
        <p:sp>
          <p:nvSpPr>
            <p:cNvPr id="3" name="圆: 空心 2">
              <a:extLst>
                <a:ext uri="{FF2B5EF4-FFF2-40B4-BE49-F238E27FC236}">
                  <a16:creationId xmlns="" xmlns:a16="http://schemas.microsoft.com/office/drawing/2014/main" id="{030FAF51-F54F-44EF-92AF-51887E4035F4}"/>
                </a:ext>
              </a:extLst>
            </p:cNvPr>
            <p:cNvSpPr/>
            <p:nvPr/>
          </p:nvSpPr>
          <p:spPr>
            <a:xfrm>
              <a:off x="9301163" y="5115471"/>
              <a:ext cx="256074" cy="256074"/>
            </a:xfrm>
            <a:prstGeom prst="donut">
              <a:avLst>
                <a:gd name="adj" fmla="val 9178"/>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4" name="圆: 空心 3">
              <a:extLst>
                <a:ext uri="{FF2B5EF4-FFF2-40B4-BE49-F238E27FC236}">
                  <a16:creationId xmlns="" xmlns:a16="http://schemas.microsoft.com/office/drawing/2014/main" id="{9B46FCD4-9AC4-4148-A840-82037159F299}"/>
                </a:ext>
              </a:extLst>
            </p:cNvPr>
            <p:cNvSpPr/>
            <p:nvPr/>
          </p:nvSpPr>
          <p:spPr>
            <a:xfrm>
              <a:off x="9429200" y="5159928"/>
              <a:ext cx="324445" cy="324445"/>
            </a:xfrm>
            <a:prstGeom prst="donut">
              <a:avLst>
                <a:gd name="adj" fmla="val 11164"/>
              </a:avLst>
            </a:prstGeom>
            <a:solidFill>
              <a:srgbClr val="D21B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微软雅黑"/>
                <a:cs typeface="+mn-ea"/>
                <a:sym typeface="+mn-lt"/>
              </a:endParaRPr>
            </a:p>
          </p:txBody>
        </p:sp>
      </p:grpSp>
      <p:sp>
        <p:nvSpPr>
          <p:cNvPr id="5" name="文本框 4">
            <a:extLst>
              <a:ext uri="{FF2B5EF4-FFF2-40B4-BE49-F238E27FC236}">
                <a16:creationId xmlns="" xmlns:a16="http://schemas.microsoft.com/office/drawing/2014/main" id="{62ACDD96-71F8-4C37-951F-5A158BEE8A68}"/>
              </a:ext>
            </a:extLst>
          </p:cNvPr>
          <p:cNvSpPr txBox="1"/>
          <p:nvPr/>
        </p:nvSpPr>
        <p:spPr>
          <a:xfrm>
            <a:off x="1187624" y="627534"/>
            <a:ext cx="1415772" cy="338554"/>
          </a:xfrm>
          <a:prstGeom prst="rect">
            <a:avLst/>
          </a:prstGeom>
          <a:noFill/>
        </p:spPr>
        <p:txBody>
          <a:bodyPr wrap="none" rtlCol="0">
            <a:spAutoFit/>
          </a:bodyPr>
          <a:lstStyle/>
          <a:p>
            <a:r>
              <a:rPr lang="zh-CN" altLang="en-US" sz="1600" b="1" dirty="0">
                <a:latin typeface="Arial" panose="020F0502020204030204"/>
                <a:ea typeface="微软雅黑"/>
                <a:cs typeface="+mn-ea"/>
                <a:sym typeface="+mn-lt"/>
              </a:rPr>
              <a:t>一、研究背景</a:t>
            </a:r>
          </a:p>
        </p:txBody>
      </p:sp>
      <p:sp>
        <p:nvSpPr>
          <p:cNvPr id="8" name="矩形 7">
            <a:extLst>
              <a:ext uri="{FF2B5EF4-FFF2-40B4-BE49-F238E27FC236}">
                <a16:creationId xmlns="" xmlns:a16="http://schemas.microsoft.com/office/drawing/2014/main" id="{909DAA28-511C-40F5-8546-4C8578AAE427}"/>
              </a:ext>
            </a:extLst>
          </p:cNvPr>
          <p:cNvSpPr/>
          <p:nvPr/>
        </p:nvSpPr>
        <p:spPr>
          <a:xfrm>
            <a:off x="660712" y="1807916"/>
            <a:ext cx="3885368" cy="2886944"/>
          </a:xfrm>
          <a:prstGeom prst="rect">
            <a:avLst/>
          </a:prstGeom>
        </p:spPr>
        <p:txBody>
          <a:bodyPr wrap="square">
            <a:spAutoFit/>
          </a:bodyPr>
          <a:lstStyle/>
          <a:p>
            <a:pPr marL="285750" indent="-285750">
              <a:lnSpc>
                <a:spcPct val="130000"/>
              </a:lnSpc>
              <a:spcBef>
                <a:spcPts val="600"/>
              </a:spcBef>
              <a:buFont typeface="Wingdings" panose="05000000000000000000" pitchFamily="2" charset="2"/>
              <a:buChar char="u"/>
            </a:pPr>
            <a:r>
              <a:rPr lang="zh-CN" altLang="en-US" sz="1200" dirty="0">
                <a:solidFill>
                  <a:prstClr val="black"/>
                </a:solidFill>
                <a:latin typeface="微软雅黑" panose="020B0503020204020204" pitchFamily="34" charset="-122"/>
                <a:ea typeface="微软雅黑" panose="020B0503020204020204" pitchFamily="34" charset="-122"/>
              </a:rPr>
              <a:t>室管膜瘤（</a:t>
            </a:r>
            <a:r>
              <a:rPr lang="en-US" altLang="zh-CN" sz="1200" dirty="0">
                <a:solidFill>
                  <a:prstClr val="black"/>
                </a:solidFill>
                <a:latin typeface="微软雅黑" panose="020B0503020204020204" pitchFamily="34" charset="-122"/>
                <a:ea typeface="微软雅黑" panose="020B0503020204020204" pitchFamily="34" charset="-122"/>
              </a:rPr>
              <a:t>EPNs</a:t>
            </a:r>
            <a:r>
              <a:rPr lang="zh-CN" altLang="en-US" sz="1200" dirty="0">
                <a:solidFill>
                  <a:prstClr val="black"/>
                </a:solidFill>
                <a:latin typeface="微软雅黑" panose="020B0503020204020204" pitchFamily="34" charset="-122"/>
                <a:ea typeface="微软雅黑" panose="020B0503020204020204" pitchFamily="34" charset="-122"/>
              </a:rPr>
              <a:t>）是</a:t>
            </a:r>
            <a:r>
              <a:rPr lang="zh-CN" altLang="en-US" sz="1200" dirty="0" smtClean="0">
                <a:solidFill>
                  <a:prstClr val="black"/>
                </a:solidFill>
                <a:latin typeface="微软雅黑" panose="020B0503020204020204" pitchFamily="34" charset="-122"/>
                <a:ea typeface="微软雅黑" panose="020B0503020204020204" pitchFamily="34" charset="-122"/>
              </a:rPr>
              <a:t>中枢神经系统肿瘤（</a:t>
            </a:r>
            <a:r>
              <a:rPr lang="en-US" altLang="zh-CN" sz="1200" dirty="0" smtClean="0">
                <a:solidFill>
                  <a:prstClr val="black"/>
                </a:solidFill>
                <a:latin typeface="微软雅黑" panose="020B0503020204020204" pitchFamily="34" charset="-122"/>
                <a:ea typeface="微软雅黑" panose="020B0503020204020204" pitchFamily="34" charset="-122"/>
              </a:rPr>
              <a:t>CNS</a:t>
            </a:r>
            <a:r>
              <a:rPr lang="zh-CN" altLang="en-US" sz="1200" dirty="0" smtClean="0">
                <a:solidFill>
                  <a:prstClr val="black"/>
                </a:solidFill>
                <a:latin typeface="微软雅黑" panose="020B0503020204020204" pitchFamily="34" charset="-122"/>
                <a:ea typeface="微软雅黑" panose="020B0503020204020204" pitchFamily="34" charset="-122"/>
              </a:rPr>
              <a:t>），室管膜瘤</a:t>
            </a:r>
            <a:r>
              <a:rPr lang="zh-CN" altLang="en-US" sz="1200" dirty="0">
                <a:solidFill>
                  <a:prstClr val="black"/>
                </a:solidFill>
                <a:latin typeface="微软雅黑" panose="020B0503020204020204" pitchFamily="34" charset="-122"/>
                <a:ea typeface="微软雅黑" panose="020B0503020204020204" pitchFamily="34" charset="-122"/>
              </a:rPr>
              <a:t>中预后良好的主要是分化的细胞，而</a:t>
            </a:r>
            <a:r>
              <a:rPr lang="zh-CN" altLang="en-US" sz="1200" dirty="0" smtClean="0">
                <a:solidFill>
                  <a:prstClr val="black"/>
                </a:solidFill>
                <a:latin typeface="微软雅黑" panose="020B0503020204020204" pitchFamily="34" charset="-122"/>
                <a:ea typeface="微软雅黑" panose="020B0503020204020204" pitchFamily="34" charset="-122"/>
              </a:rPr>
              <a:t>恶性群体</a:t>
            </a:r>
            <a:r>
              <a:rPr lang="zh-CN" altLang="en-US" sz="1200" dirty="0">
                <a:solidFill>
                  <a:prstClr val="black"/>
                </a:solidFill>
                <a:latin typeface="微软雅黑" panose="020B0503020204020204" pitchFamily="34" charset="-122"/>
                <a:ea typeface="微软雅黑" panose="020B0503020204020204" pitchFamily="34" charset="-122"/>
              </a:rPr>
              <a:t>主要是未分化的细胞群体</a:t>
            </a:r>
            <a:r>
              <a:rPr lang="zh-CN" altLang="en-US" sz="1200" dirty="0" smtClean="0">
                <a:solidFill>
                  <a:prstClr val="black"/>
                </a:solidFill>
                <a:latin typeface="微软雅黑" panose="020B0503020204020204" pitchFamily="34" charset="-122"/>
                <a:ea typeface="微软雅黑" panose="020B0503020204020204" pitchFamily="34" charset="-122"/>
              </a:rPr>
              <a:t>。在</a:t>
            </a:r>
            <a:r>
              <a:rPr lang="zh-CN" altLang="en-US" sz="1200" dirty="0">
                <a:solidFill>
                  <a:prstClr val="black"/>
                </a:solidFill>
                <a:latin typeface="微软雅黑" panose="020B0503020204020204" pitchFamily="34" charset="-122"/>
                <a:ea typeface="微软雅黑" panose="020B0503020204020204" pitchFamily="34" charset="-122"/>
              </a:rPr>
              <a:t>发育中的大脑</a:t>
            </a:r>
            <a:r>
              <a:rPr lang="zh-CN" altLang="en-US" sz="1200" dirty="0" smtClean="0">
                <a:solidFill>
                  <a:prstClr val="black"/>
                </a:solidFill>
                <a:latin typeface="微软雅黑" panose="020B0503020204020204" pitchFamily="34" charset="-122"/>
                <a:ea typeface="微软雅黑" panose="020B0503020204020204" pitchFamily="34" charset="-122"/>
              </a:rPr>
              <a:t>中调控区域特异性神经</a:t>
            </a:r>
            <a:r>
              <a:rPr lang="zh-CN" altLang="en-US" sz="1200" dirty="0">
                <a:solidFill>
                  <a:prstClr val="black"/>
                </a:solidFill>
                <a:latin typeface="微软雅黑" panose="020B0503020204020204" pitchFamily="34" charset="-122"/>
                <a:ea typeface="微软雅黑" panose="020B0503020204020204" pitchFamily="34" charset="-122"/>
              </a:rPr>
              <a:t>干</a:t>
            </a:r>
            <a:r>
              <a:rPr lang="en-US" altLang="zh-CN" sz="1200" dirty="0">
                <a:solidFill>
                  <a:prstClr val="black"/>
                </a:solidFill>
                <a:latin typeface="微软雅黑" panose="020B0503020204020204" pitchFamily="34" charset="-122"/>
                <a:ea typeface="微软雅黑" panose="020B0503020204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rPr>
              <a:t>放射状胶质细胞</a:t>
            </a:r>
            <a:r>
              <a:rPr lang="zh-CN" altLang="en-US" sz="1200" dirty="0" smtClean="0">
                <a:solidFill>
                  <a:prstClr val="black"/>
                </a:solidFill>
                <a:latin typeface="微软雅黑" panose="020B0503020204020204" pitchFamily="34" charset="-122"/>
                <a:ea typeface="微软雅黑" panose="020B0503020204020204" pitchFamily="34" charset="-122"/>
              </a:rPr>
              <a:t>是</a:t>
            </a:r>
            <a:r>
              <a:rPr lang="en-US" altLang="zh-CN" sz="1200" dirty="0" smtClean="0">
                <a:solidFill>
                  <a:prstClr val="black"/>
                </a:solidFill>
                <a:latin typeface="微软雅黑" panose="020B0503020204020204" pitchFamily="34" charset="-122"/>
                <a:ea typeface="微软雅黑" panose="020B0503020204020204" pitchFamily="34" charset="-122"/>
              </a:rPr>
              <a:t>EPN</a:t>
            </a:r>
            <a:r>
              <a:rPr lang="zh-CN" altLang="en-US" sz="1200" dirty="0">
                <a:solidFill>
                  <a:prstClr val="black"/>
                </a:solidFill>
                <a:latin typeface="微软雅黑" panose="020B0503020204020204" pitchFamily="34" charset="-122"/>
                <a:ea typeface="微软雅黑" panose="020B0503020204020204" pitchFamily="34" charset="-122"/>
              </a:rPr>
              <a:t>来源</a:t>
            </a:r>
            <a:r>
              <a:rPr lang="zh-CN" altLang="en-US" sz="1200" dirty="0" smtClean="0">
                <a:solidFill>
                  <a:prstClr val="black"/>
                </a:solidFill>
                <a:latin typeface="微软雅黑" panose="020B0503020204020204" pitchFamily="34" charset="-122"/>
                <a:ea typeface="微软雅黑" panose="020B0503020204020204" pitchFamily="34" charset="-122"/>
              </a:rPr>
              <a:t>细胞。</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130000"/>
              </a:lnSpc>
              <a:spcBef>
                <a:spcPts val="600"/>
              </a:spcBef>
              <a:buFont typeface="Wingdings" panose="05000000000000000000" pitchFamily="2" charset="2"/>
              <a:buChar char="u"/>
            </a:pPr>
            <a:r>
              <a:rPr lang="zh-CN" altLang="en-US" sz="1200" dirty="0">
                <a:solidFill>
                  <a:prstClr val="black"/>
                </a:solidFill>
                <a:latin typeface="微软雅黑" panose="020B0503020204020204" pitchFamily="34" charset="-122"/>
                <a:ea typeface="微软雅黑" panose="020B0503020204020204" pitchFamily="34" charset="-122"/>
              </a:rPr>
              <a:t>后颅</a:t>
            </a:r>
            <a:r>
              <a:rPr lang="zh-CN" altLang="en-US" sz="1200" dirty="0" smtClean="0">
                <a:solidFill>
                  <a:prstClr val="black"/>
                </a:solidFill>
                <a:latin typeface="微软雅黑" panose="020B0503020204020204" pitchFamily="34" charset="-122"/>
                <a:ea typeface="微软雅黑" panose="020B0503020204020204" pitchFamily="34" charset="-122"/>
              </a:rPr>
              <a:t>窝</a:t>
            </a:r>
            <a:r>
              <a:rPr lang="en-US" altLang="zh-CN" sz="1200" dirty="0" smtClean="0">
                <a:solidFill>
                  <a:prstClr val="black"/>
                </a:solidFill>
                <a:latin typeface="微软雅黑" panose="020B0503020204020204" pitchFamily="34" charset="-122"/>
                <a:ea typeface="微软雅黑" panose="020B0503020204020204" pitchFamily="34" charset="-122"/>
              </a:rPr>
              <a:t>(PF)EPN</a:t>
            </a:r>
            <a:r>
              <a:rPr lang="zh-CN" altLang="en-US" sz="1200" dirty="0" smtClean="0">
                <a:solidFill>
                  <a:prstClr val="black"/>
                </a:solidFill>
                <a:latin typeface="微软雅黑" panose="020B0503020204020204" pitchFamily="34" charset="-122"/>
                <a:ea typeface="微软雅黑" panose="020B0503020204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rPr>
              <a:t>具有</a:t>
            </a:r>
            <a:r>
              <a:rPr lang="en-US" altLang="zh-CN" sz="1200" dirty="0" smtClean="0">
                <a:solidFill>
                  <a:prstClr val="black"/>
                </a:solidFill>
                <a:latin typeface="微软雅黑" panose="020B0503020204020204" pitchFamily="34" charset="-122"/>
                <a:ea typeface="微软雅黑" panose="020B0503020204020204" pitchFamily="34" charset="-122"/>
              </a:rPr>
              <a:t>H3K27</a:t>
            </a:r>
            <a:r>
              <a:rPr lang="zh-CN" altLang="en-US" sz="1200" dirty="0">
                <a:solidFill>
                  <a:prstClr val="black"/>
                </a:solidFill>
                <a:latin typeface="微软雅黑" panose="020B0503020204020204" pitchFamily="34" charset="-122"/>
                <a:ea typeface="微软雅黑" panose="020B0503020204020204" pitchFamily="34" charset="-122"/>
              </a:rPr>
              <a:t>低甲基化、</a:t>
            </a:r>
            <a:r>
              <a:rPr lang="en-US" altLang="zh-CN" sz="1200" dirty="0">
                <a:solidFill>
                  <a:prstClr val="black"/>
                </a:solidFill>
                <a:latin typeface="微软雅黑" panose="020B0503020204020204" pitchFamily="34" charset="-122"/>
                <a:ea typeface="微软雅黑" panose="020B0503020204020204" pitchFamily="34" charset="-122"/>
              </a:rPr>
              <a:t>EZHIP</a:t>
            </a:r>
            <a:r>
              <a:rPr lang="zh-CN" altLang="en-US" sz="1200" dirty="0">
                <a:solidFill>
                  <a:prstClr val="black"/>
                </a:solidFill>
                <a:latin typeface="微软雅黑" panose="020B0503020204020204" pitchFamily="34" charset="-122"/>
                <a:ea typeface="微软雅黑" panose="020B0503020204020204" pitchFamily="34" charset="-122"/>
              </a:rPr>
              <a:t>过度表达或罕见的</a:t>
            </a:r>
            <a:r>
              <a:rPr lang="en-US" altLang="zh-CN" sz="1200" dirty="0">
                <a:solidFill>
                  <a:prstClr val="black"/>
                </a:solidFill>
                <a:latin typeface="微软雅黑" panose="020B0503020204020204" pitchFamily="34" charset="-122"/>
                <a:ea typeface="微软雅黑" panose="020B0503020204020204" pitchFamily="34" charset="-122"/>
              </a:rPr>
              <a:t>H3K27M</a:t>
            </a:r>
            <a:r>
              <a:rPr lang="zh-CN" altLang="en-US" sz="1200" dirty="0">
                <a:solidFill>
                  <a:prstClr val="black"/>
                </a:solidFill>
                <a:latin typeface="微软雅黑" panose="020B0503020204020204" pitchFamily="34" charset="-122"/>
                <a:ea typeface="微软雅黑" panose="020B0503020204020204" pitchFamily="34" charset="-122"/>
              </a:rPr>
              <a:t>突变</a:t>
            </a:r>
            <a:r>
              <a:rPr lang="zh-CN" altLang="en-US" sz="1200" dirty="0" smtClean="0">
                <a:solidFill>
                  <a:prstClr val="black"/>
                </a:solidFill>
                <a:latin typeface="微软雅黑" panose="020B0503020204020204" pitchFamily="34" charset="-122"/>
                <a:ea typeface="微软雅黑" panose="020B0503020204020204" pitchFamily="34" charset="-122"/>
              </a:rPr>
              <a:t>。</a:t>
            </a:r>
            <a:r>
              <a:rPr lang="en-US" altLang="zh-CN" sz="1200" dirty="0" smtClean="0">
                <a:solidFill>
                  <a:prstClr val="black"/>
                </a:solidFill>
                <a:latin typeface="微软雅黑" panose="020B0503020204020204" pitchFamily="34" charset="-122"/>
                <a:ea typeface="微软雅黑" panose="020B0503020204020204" pitchFamily="34" charset="-122"/>
              </a:rPr>
              <a:t>(ST)EPN</a:t>
            </a:r>
            <a:r>
              <a:rPr lang="zh-CN" altLang="en-US" sz="1200" dirty="0">
                <a:solidFill>
                  <a:prstClr val="black"/>
                </a:solidFill>
                <a:latin typeface="微软雅黑" panose="020B0503020204020204" pitchFamily="34" charset="-122"/>
                <a:ea typeface="微软雅黑" panose="020B0503020204020204" pitchFamily="34" charset="-122"/>
              </a:rPr>
              <a:t>被确定为最具攻击性的分子群，主要发生在年轻患者中</a:t>
            </a:r>
            <a:r>
              <a:rPr lang="zh-CN" altLang="en-US" sz="1200" dirty="0" smtClean="0">
                <a:solidFill>
                  <a:prstClr val="black"/>
                </a:solidFill>
                <a:latin typeface="微软雅黑" panose="020B0503020204020204" pitchFamily="34" charset="-122"/>
                <a:ea typeface="微软雅黑" panose="020B0503020204020204" pitchFamily="34" charset="-122"/>
              </a:rPr>
              <a:t>。</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130000"/>
              </a:lnSpc>
              <a:spcBef>
                <a:spcPts val="600"/>
              </a:spcBef>
              <a:buFont typeface="Wingdings" panose="05000000000000000000" pitchFamily="2" charset="2"/>
              <a:buChar char="u"/>
            </a:pPr>
            <a:r>
              <a:rPr lang="zh-CN" altLang="en-US" sz="1200" dirty="0">
                <a:solidFill>
                  <a:prstClr val="black"/>
                </a:solidFill>
                <a:latin typeface="微软雅黑" panose="020B0503020204020204" pitchFamily="34" charset="-122"/>
                <a:ea typeface="微软雅黑" panose="020B0503020204020204" pitchFamily="34" charset="-122"/>
              </a:rPr>
              <a:t>通过对患者原发性和复发性肿瘤的整合单细胞转录组学来解开不同的肿瘤内亚群，并解决</a:t>
            </a:r>
            <a:r>
              <a:rPr lang="en-US" altLang="zh-CN" sz="1200" dirty="0">
                <a:solidFill>
                  <a:prstClr val="black"/>
                </a:solidFill>
                <a:latin typeface="微软雅黑" panose="020B0503020204020204" pitchFamily="34" charset="-122"/>
                <a:ea typeface="微软雅黑" panose="020B0503020204020204" pitchFamily="34" charset="-122"/>
              </a:rPr>
              <a:t>EPN</a:t>
            </a:r>
            <a:r>
              <a:rPr lang="zh-CN" altLang="en-US" sz="1200" dirty="0">
                <a:solidFill>
                  <a:prstClr val="black"/>
                </a:solidFill>
                <a:latin typeface="微软雅黑" panose="020B0503020204020204" pitchFamily="34" charset="-122"/>
                <a:ea typeface="微软雅黑" panose="020B0503020204020204" pitchFamily="34" charset="-122"/>
              </a:rPr>
              <a:t>中关键增殖、“干细胞”和化疗耐药特征的细胞</a:t>
            </a:r>
            <a:r>
              <a:rPr lang="zh-CN" altLang="en-US" sz="1200" dirty="0" smtClean="0">
                <a:solidFill>
                  <a:prstClr val="black"/>
                </a:solidFill>
                <a:latin typeface="微软雅黑" panose="020B0503020204020204" pitchFamily="34" charset="-122"/>
                <a:ea typeface="微软雅黑" panose="020B0503020204020204" pitchFamily="34" charset="-122"/>
              </a:rPr>
              <a:t>程序。</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 xmlns:a16="http://schemas.microsoft.com/office/drawing/2014/main" id="{7D4BB547-86BD-4B6A-B7A4-F564544A8D5F}"/>
              </a:ext>
            </a:extLst>
          </p:cNvPr>
          <p:cNvSpPr/>
          <p:nvPr/>
        </p:nvSpPr>
        <p:spPr>
          <a:xfrm>
            <a:off x="549636" y="1072507"/>
            <a:ext cx="7992888" cy="523220"/>
          </a:xfrm>
          <a:prstGeom prst="rect">
            <a:avLst/>
          </a:prstGeom>
        </p:spPr>
        <p:txBody>
          <a:bodyPr wrap="square">
            <a:spAutoFit/>
          </a:bodyPr>
          <a:lstStyle/>
          <a:p>
            <a:pPr algn="ctr"/>
            <a:r>
              <a:rPr lang="zh-CN" altLang="en-US" sz="1400" b="1" dirty="0">
                <a:solidFill>
                  <a:srgbClr val="000000"/>
                </a:solidFill>
                <a:latin typeface="微软雅黑" panose="020B0503020204020204" pitchFamily="34" charset="-122"/>
                <a:ea typeface="微软雅黑" panose="020B0503020204020204" pitchFamily="34" charset="-122"/>
              </a:rPr>
              <a:t>单细胞</a:t>
            </a:r>
            <a:r>
              <a:rPr lang="en-US" altLang="zh-CN" sz="1400" b="1" dirty="0">
                <a:solidFill>
                  <a:srgbClr val="000000"/>
                </a:solidFill>
                <a:latin typeface="微软雅黑" panose="020B0503020204020204" pitchFamily="34" charset="-122"/>
                <a:ea typeface="微软雅黑" panose="020B0503020204020204" pitchFamily="34" charset="-122"/>
              </a:rPr>
              <a:t>RNA</a:t>
            </a:r>
            <a:r>
              <a:rPr lang="zh-CN" altLang="en-US" sz="1400" b="1" dirty="0">
                <a:solidFill>
                  <a:srgbClr val="000000"/>
                </a:solidFill>
                <a:latin typeface="微软雅黑" panose="020B0503020204020204" pitchFamily="34" charset="-122"/>
                <a:ea typeface="微软雅黑" panose="020B0503020204020204" pitchFamily="34" charset="-122"/>
              </a:rPr>
              <a:t>序列揭示小儿室管膜瘤的细胞层次结构和受损的发育</a:t>
            </a:r>
            <a:r>
              <a:rPr lang="zh-CN" altLang="en-US" sz="1400" b="1" dirty="0" smtClean="0">
                <a:solidFill>
                  <a:srgbClr val="000000"/>
                </a:solidFill>
                <a:latin typeface="微软雅黑" panose="020B0503020204020204" pitchFamily="34" charset="-122"/>
                <a:ea typeface="微软雅黑" panose="020B0503020204020204" pitchFamily="34" charset="-122"/>
              </a:rPr>
              <a:t>轨迹</a:t>
            </a:r>
            <a:endParaRPr lang="en-US" altLang="zh-CN" sz="1400" b="1" dirty="0" smtClean="0">
              <a:solidFill>
                <a:srgbClr val="000000"/>
              </a:solidFill>
              <a:latin typeface="微软雅黑" panose="020B0503020204020204" pitchFamily="34" charset="-122"/>
              <a:ea typeface="微软雅黑" panose="020B0503020204020204" pitchFamily="34" charset="-122"/>
            </a:endParaRPr>
          </a:p>
          <a:p>
            <a:pPr algn="ctr"/>
            <a:r>
              <a:rPr lang="en-US" altLang="zh-CN" sz="1200" b="1" dirty="0" smtClean="0">
                <a:solidFill>
                  <a:srgbClr val="000000"/>
                </a:solidFill>
                <a:latin typeface="微软雅黑" panose="020B0503020204020204" pitchFamily="34" charset="-122"/>
                <a:ea typeface="微软雅黑" panose="020B0503020204020204" pitchFamily="34" charset="-122"/>
              </a:rPr>
              <a:t>Immune </a:t>
            </a:r>
            <a:r>
              <a:rPr lang="en-US" altLang="zh-CN" sz="1200" b="1" dirty="0">
                <a:solidFill>
                  <a:srgbClr val="000000"/>
                </a:solidFill>
                <a:latin typeface="微软雅黑" panose="020B0503020204020204" pitchFamily="34" charset="-122"/>
                <a:ea typeface="微软雅黑" panose="020B0503020204020204" pitchFamily="34" charset="-122"/>
              </a:rPr>
              <a:t>Cell Profiling of COVID-19 Patients in the recovery stage by Single-cell sequencing</a:t>
            </a:r>
            <a:r>
              <a:rPr lang="en-US" altLang="zh-CN" sz="1400" dirty="0">
                <a:latin typeface="微软雅黑" panose="020B0503020204020204" pitchFamily="34" charset="-122"/>
                <a:ea typeface="微软雅黑" panose="020B0503020204020204" pitchFamily="34" charset="-122"/>
              </a:rPr>
              <a:t> </a:t>
            </a:r>
            <a:endParaRPr lang="zh-CN" altLang="en-US" sz="14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3056" y="2080115"/>
            <a:ext cx="1872208" cy="1967278"/>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4366" y="2055273"/>
            <a:ext cx="2072148" cy="1992120"/>
          </a:xfrm>
          <a:prstGeom prst="rect">
            <a:avLst/>
          </a:prstGeom>
        </p:spPr>
      </p:pic>
      <p:sp>
        <p:nvSpPr>
          <p:cNvPr id="12" name="矩形 11">
            <a:extLst>
              <a:ext uri="{FF2B5EF4-FFF2-40B4-BE49-F238E27FC236}">
                <a16:creationId xmlns="" xmlns:a16="http://schemas.microsoft.com/office/drawing/2014/main" id="{66F33561-BEC5-429C-BE5C-72991AB76265}"/>
              </a:ext>
            </a:extLst>
          </p:cNvPr>
          <p:cNvSpPr/>
          <p:nvPr/>
        </p:nvSpPr>
        <p:spPr>
          <a:xfrm>
            <a:off x="5902358" y="4104541"/>
            <a:ext cx="1544012" cy="323165"/>
          </a:xfrm>
          <a:prstGeom prst="rect">
            <a:avLst/>
          </a:prstGeom>
        </p:spPr>
        <p:txBody>
          <a:bodyPr wrap="none">
            <a:spAutoFit/>
          </a:bodyPr>
          <a:lstStyle/>
          <a:p>
            <a:pPr algn="ctr">
              <a:lnSpc>
                <a:spcPct val="150000"/>
              </a:lnSpc>
              <a:spcBef>
                <a:spcPts val="600"/>
              </a:spcBef>
              <a:spcAft>
                <a:spcPts val="600"/>
              </a:spcAft>
            </a:pPr>
            <a:r>
              <a:rPr lang="zh-CN" altLang="en-US" sz="1000" kern="0" dirty="0" smtClean="0">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000" kern="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000" kern="0" dirty="0" smtClean="0">
                <a:latin typeface="微软雅黑" panose="020B0503020204020204" pitchFamily="34" charset="-122"/>
                <a:ea typeface="微软雅黑" panose="020B0503020204020204" pitchFamily="34" charset="-122"/>
                <a:cs typeface="Times New Roman" panose="02020603050405020304" pitchFamily="18" charset="0"/>
              </a:rPr>
              <a:t>脑室管膜瘤的影像图</a:t>
            </a:r>
            <a:endParaRPr lang="zh-CN" altLang="zh-CN" sz="1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17959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16520161-A2B1-4CD9-BDB1-709D6D7E05C0}"/>
              </a:ext>
            </a:extLst>
          </p:cNvPr>
          <p:cNvGrpSpPr/>
          <p:nvPr/>
        </p:nvGrpSpPr>
        <p:grpSpPr>
          <a:xfrm flipH="1">
            <a:off x="596418" y="627534"/>
            <a:ext cx="452482" cy="368902"/>
            <a:chOff x="9301163" y="5115471"/>
            <a:chExt cx="452482" cy="368902"/>
          </a:xfrm>
        </p:grpSpPr>
        <p:sp>
          <p:nvSpPr>
            <p:cNvPr id="3" name="圆: 空心 2">
              <a:extLst>
                <a:ext uri="{FF2B5EF4-FFF2-40B4-BE49-F238E27FC236}">
                  <a16:creationId xmlns="" xmlns:a16="http://schemas.microsoft.com/office/drawing/2014/main" id="{030FAF51-F54F-44EF-92AF-51887E4035F4}"/>
                </a:ext>
              </a:extLst>
            </p:cNvPr>
            <p:cNvSpPr/>
            <p:nvPr/>
          </p:nvSpPr>
          <p:spPr>
            <a:xfrm>
              <a:off x="9301163" y="5115471"/>
              <a:ext cx="256074" cy="256074"/>
            </a:xfrm>
            <a:prstGeom prst="donut">
              <a:avLst>
                <a:gd name="adj" fmla="val 9178"/>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4" name="圆: 空心 3">
              <a:extLst>
                <a:ext uri="{FF2B5EF4-FFF2-40B4-BE49-F238E27FC236}">
                  <a16:creationId xmlns="" xmlns:a16="http://schemas.microsoft.com/office/drawing/2014/main" id="{9B46FCD4-9AC4-4148-A840-82037159F299}"/>
                </a:ext>
              </a:extLst>
            </p:cNvPr>
            <p:cNvSpPr/>
            <p:nvPr/>
          </p:nvSpPr>
          <p:spPr>
            <a:xfrm>
              <a:off x="9429200" y="5159928"/>
              <a:ext cx="324445" cy="324445"/>
            </a:xfrm>
            <a:prstGeom prst="donut">
              <a:avLst>
                <a:gd name="adj" fmla="val 11164"/>
              </a:avLst>
            </a:prstGeom>
            <a:solidFill>
              <a:srgbClr val="D21B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微软雅黑"/>
                <a:cs typeface="+mn-ea"/>
                <a:sym typeface="+mn-lt"/>
              </a:endParaRPr>
            </a:p>
          </p:txBody>
        </p:sp>
      </p:grpSp>
      <p:sp>
        <p:nvSpPr>
          <p:cNvPr id="5" name="文本框 4">
            <a:extLst>
              <a:ext uri="{FF2B5EF4-FFF2-40B4-BE49-F238E27FC236}">
                <a16:creationId xmlns="" xmlns:a16="http://schemas.microsoft.com/office/drawing/2014/main" id="{62ACDD96-71F8-4C37-951F-5A158BEE8A68}"/>
              </a:ext>
            </a:extLst>
          </p:cNvPr>
          <p:cNvSpPr txBox="1"/>
          <p:nvPr/>
        </p:nvSpPr>
        <p:spPr>
          <a:xfrm>
            <a:off x="1187624" y="627534"/>
            <a:ext cx="2852063" cy="338554"/>
          </a:xfrm>
          <a:prstGeom prst="rect">
            <a:avLst/>
          </a:prstGeom>
          <a:noFill/>
        </p:spPr>
        <p:txBody>
          <a:bodyPr wrap="none" rtlCol="0">
            <a:spAutoFit/>
          </a:bodyPr>
          <a:lstStyle/>
          <a:p>
            <a:r>
              <a:rPr lang="zh-CN" altLang="en-US" sz="1600" b="1" dirty="0">
                <a:latin typeface="Arial" panose="020F0502020204030204"/>
                <a:ea typeface="微软雅黑"/>
                <a:cs typeface="+mn-ea"/>
                <a:sym typeface="+mn-lt"/>
              </a:rPr>
              <a:t>二、研究思路</a:t>
            </a:r>
            <a:r>
              <a:rPr lang="en-US" altLang="zh-CN" sz="1600" b="1" dirty="0">
                <a:latin typeface="Arial" panose="020F0502020204030204"/>
                <a:ea typeface="微软雅黑"/>
                <a:cs typeface="+mn-ea"/>
                <a:sym typeface="+mn-lt"/>
              </a:rPr>
              <a:t>——</a:t>
            </a:r>
            <a:r>
              <a:rPr lang="zh-CN" altLang="en-US" sz="1600" b="1" dirty="0">
                <a:latin typeface="Arial" panose="020F0502020204030204"/>
                <a:ea typeface="微软雅黑"/>
                <a:cs typeface="+mn-ea"/>
                <a:sym typeface="+mn-lt"/>
              </a:rPr>
              <a:t>材料与方法</a:t>
            </a:r>
          </a:p>
        </p:txBody>
      </p:sp>
      <p:grpSp>
        <p:nvGrpSpPr>
          <p:cNvPr id="10" name="组合 9">
            <a:extLst>
              <a:ext uri="{FF2B5EF4-FFF2-40B4-BE49-F238E27FC236}">
                <a16:creationId xmlns="" xmlns:a16="http://schemas.microsoft.com/office/drawing/2014/main" id="{E22A72CD-05DC-4170-9C2B-121D11D63A26}"/>
              </a:ext>
            </a:extLst>
          </p:cNvPr>
          <p:cNvGrpSpPr/>
          <p:nvPr/>
        </p:nvGrpSpPr>
        <p:grpSpPr>
          <a:xfrm>
            <a:off x="539552" y="1463485"/>
            <a:ext cx="3693681" cy="2919350"/>
            <a:chOff x="683568" y="3494165"/>
            <a:chExt cx="7495501" cy="2919350"/>
          </a:xfrm>
        </p:grpSpPr>
        <p:sp>
          <p:nvSpPr>
            <p:cNvPr id="11" name="矩形 10">
              <a:extLst>
                <a:ext uri="{FF2B5EF4-FFF2-40B4-BE49-F238E27FC236}">
                  <a16:creationId xmlns="" xmlns:a16="http://schemas.microsoft.com/office/drawing/2014/main" id="{F1C1C8E8-9728-4C4E-A18C-7445544A8DC4}"/>
                </a:ext>
              </a:extLst>
            </p:cNvPr>
            <p:cNvSpPr/>
            <p:nvPr/>
          </p:nvSpPr>
          <p:spPr>
            <a:xfrm>
              <a:off x="792824" y="3520415"/>
              <a:ext cx="7157253" cy="2720745"/>
            </a:xfrm>
            <a:prstGeom prst="rect">
              <a:avLst/>
            </a:prstGeom>
          </p:spPr>
          <p:txBody>
            <a:bodyPr wrap="square">
              <a:spAutoFit/>
            </a:bodyPr>
            <a:lstStyle/>
            <a:p>
              <a:pPr marL="285750" indent="-285750">
                <a:lnSpc>
                  <a:spcPct val="130000"/>
                </a:lnSpc>
                <a:spcBef>
                  <a:spcPts val="600"/>
                </a:spcBef>
                <a:buFont typeface="Arial" panose="020B0604020202020204" pitchFamily="34" charset="0"/>
                <a:buChar char="•"/>
              </a:pPr>
              <a:r>
                <a:rPr lang="zh-CN" altLang="en-US" sz="1400" b="1" dirty="0">
                  <a:solidFill>
                    <a:srgbClr val="000000"/>
                  </a:solidFill>
                  <a:latin typeface="微软雅黑" panose="020B0503020204020204" pitchFamily="34" charset="-122"/>
                  <a:ea typeface="微软雅黑" panose="020B0503020204020204" pitchFamily="34" charset="-122"/>
                </a:rPr>
                <a:t>样本选择：</a:t>
              </a:r>
              <a:r>
                <a:rPr lang="en-US" altLang="zh-CN" sz="1200" dirty="0">
                  <a:solidFill>
                    <a:srgbClr val="000000"/>
                  </a:solidFill>
                  <a:latin typeface="微软雅黑" panose="020B0503020204020204" pitchFamily="34" charset="-122"/>
                  <a:ea typeface="微软雅黑" panose="020B0503020204020204" pitchFamily="34" charset="-122"/>
                </a:rPr>
                <a:t>Case</a:t>
              </a:r>
              <a:r>
                <a:rPr lang="zh-CN" altLang="en-US" sz="1200" dirty="0">
                  <a:solidFill>
                    <a:srgbClr val="000000"/>
                  </a:solidFill>
                  <a:latin typeface="微软雅黑" panose="020B0503020204020204" pitchFamily="34" charset="-122"/>
                  <a:ea typeface="微软雅黑" panose="020B0503020204020204" pitchFamily="34" charset="-122"/>
                </a:rPr>
                <a:t>组</a:t>
              </a:r>
              <a:r>
                <a:rPr lang="zh-CN" altLang="en-US" sz="1200" dirty="0" smtClean="0">
                  <a:solidFill>
                    <a:srgbClr val="000000"/>
                  </a:solidFill>
                  <a:latin typeface="微软雅黑" panose="020B0503020204020204" pitchFamily="34" charset="-122"/>
                  <a:ea typeface="微软雅黑" panose="020B0503020204020204" pitchFamily="34" charset="-122"/>
                </a:rPr>
                <a:t>：</a:t>
              </a:r>
              <a:r>
                <a:rPr lang="en-US" altLang="zh-CN" sz="1200" dirty="0">
                  <a:solidFill>
                    <a:srgbClr val="000000"/>
                  </a:solidFill>
                  <a:latin typeface="微软雅黑" panose="020B0503020204020204" pitchFamily="34" charset="-122"/>
                  <a:ea typeface="微软雅黑" panose="020B0503020204020204" pitchFamily="34" charset="-122"/>
                </a:rPr>
                <a:t>18</a:t>
              </a:r>
              <a:r>
                <a:rPr lang="zh-CN" altLang="en-US" sz="1200" dirty="0">
                  <a:solidFill>
                    <a:srgbClr val="000000"/>
                  </a:solidFill>
                  <a:latin typeface="微软雅黑" panose="020B0503020204020204" pitchFamily="34" charset="-122"/>
                  <a:ea typeface="微软雅黑" panose="020B0503020204020204" pitchFamily="34" charset="-122"/>
                </a:rPr>
                <a:t>个</a:t>
              </a:r>
              <a:r>
                <a:rPr lang="en-US" altLang="zh-CN" sz="1200" dirty="0">
                  <a:solidFill>
                    <a:srgbClr val="000000"/>
                  </a:solidFill>
                  <a:latin typeface="微软雅黑" panose="020B0503020204020204" pitchFamily="34" charset="-122"/>
                  <a:ea typeface="微软雅黑" panose="020B0503020204020204" pitchFamily="34" charset="-122"/>
                </a:rPr>
                <a:t>EPN</a:t>
              </a:r>
              <a:r>
                <a:rPr lang="zh-CN" altLang="en-US" sz="1200" dirty="0">
                  <a:solidFill>
                    <a:srgbClr val="000000"/>
                  </a:solidFill>
                  <a:latin typeface="微软雅黑" panose="020B0503020204020204" pitchFamily="34" charset="-122"/>
                  <a:ea typeface="微软雅黑" panose="020B0503020204020204" pitchFamily="34" charset="-122"/>
                </a:rPr>
                <a:t>患者中</a:t>
              </a:r>
              <a:r>
                <a:rPr lang="en-US" altLang="zh-CN" sz="1200" dirty="0">
                  <a:solidFill>
                    <a:srgbClr val="000000"/>
                  </a:solidFill>
                  <a:latin typeface="微软雅黑" panose="020B0503020204020204" pitchFamily="34" charset="-122"/>
                  <a:ea typeface="微软雅黑" panose="020B0503020204020204" pitchFamily="34" charset="-122"/>
                </a:rPr>
                <a:t>20</a:t>
              </a:r>
              <a:r>
                <a:rPr lang="zh-CN" altLang="en-US" sz="1200" dirty="0" smtClean="0">
                  <a:solidFill>
                    <a:srgbClr val="000000"/>
                  </a:solidFill>
                  <a:latin typeface="微软雅黑" panose="020B0503020204020204" pitchFamily="34" charset="-122"/>
                  <a:ea typeface="微软雅黑" panose="020B0503020204020204" pitchFamily="34" charset="-122"/>
                </a:rPr>
                <a:t>个</a:t>
              </a:r>
              <a:r>
                <a:rPr lang="zh-CN" altLang="en-US" sz="1200" dirty="0">
                  <a:solidFill>
                    <a:srgbClr val="000000"/>
                  </a:solidFill>
                  <a:latin typeface="微软雅黑" panose="020B0503020204020204" pitchFamily="34" charset="-122"/>
                  <a:ea typeface="微软雅黑" panose="020B0503020204020204" pitchFamily="34" charset="-122"/>
                </a:rPr>
                <a:t>肿瘤样本</a:t>
              </a:r>
              <a:r>
                <a:rPr lang="zh-CN" altLang="en-US" sz="1200" dirty="0" smtClean="0">
                  <a:solidFill>
                    <a:srgbClr val="000000"/>
                  </a:solidFill>
                  <a:latin typeface="微软雅黑" panose="020B0503020204020204" pitchFamily="34" charset="-122"/>
                  <a:ea typeface="微软雅黑" panose="020B0503020204020204" pitchFamily="34" charset="-122"/>
                </a:rPr>
                <a:t>、</a:t>
              </a:r>
              <a:r>
                <a:rPr lang="en-US" altLang="zh-CN" sz="1200" dirty="0" smtClean="0">
                  <a:solidFill>
                    <a:srgbClr val="000000"/>
                  </a:solidFill>
                  <a:latin typeface="微软雅黑" panose="020B0503020204020204" pitchFamily="34" charset="-122"/>
                  <a:ea typeface="微软雅黑" panose="020B0503020204020204" pitchFamily="34" charset="-122"/>
                </a:rPr>
                <a:t>8</a:t>
              </a:r>
              <a:r>
                <a:rPr lang="zh-CN" altLang="en-US" sz="1200" dirty="0" smtClean="0">
                  <a:solidFill>
                    <a:srgbClr val="000000"/>
                  </a:solidFill>
                  <a:latin typeface="微软雅黑" panose="020B0503020204020204" pitchFamily="34" charset="-122"/>
                  <a:ea typeface="微软雅黑" panose="020B0503020204020204" pitchFamily="34" charset="-122"/>
                </a:rPr>
                <a:t>个</a:t>
              </a:r>
              <a:r>
                <a:rPr lang="zh-CN" altLang="en-US" sz="1200" dirty="0">
                  <a:solidFill>
                    <a:srgbClr val="000000"/>
                  </a:solidFill>
                  <a:latin typeface="微软雅黑" panose="020B0503020204020204" pitchFamily="34" charset="-122"/>
                  <a:ea typeface="微软雅黑" panose="020B0503020204020204" pitchFamily="34" charset="-122"/>
                </a:rPr>
                <a:t>病人源性的细胞模型、两个病人源性的异种皮移植</a:t>
              </a:r>
              <a:r>
                <a:rPr lang="en-US" altLang="zh-CN" sz="1200" dirty="0">
                  <a:solidFill>
                    <a:srgbClr val="000000"/>
                  </a:solidFill>
                  <a:latin typeface="微软雅黑" panose="020B0503020204020204" pitchFamily="34" charset="-122"/>
                  <a:ea typeface="微软雅黑" panose="020B0503020204020204" pitchFamily="34" charset="-122"/>
                </a:rPr>
                <a:t>(PDX)</a:t>
              </a:r>
              <a:r>
                <a:rPr lang="zh-CN" altLang="en-US" sz="1200" dirty="0" smtClean="0">
                  <a:solidFill>
                    <a:srgbClr val="000000"/>
                  </a:solidFill>
                  <a:latin typeface="微软雅黑" panose="020B0503020204020204" pitchFamily="34" charset="-122"/>
                  <a:ea typeface="微软雅黑" panose="020B0503020204020204" pitchFamily="34" charset="-122"/>
                </a:rPr>
                <a:t>模型。</a:t>
              </a:r>
              <a:endPar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30000"/>
                </a:lnSpc>
                <a:spcBef>
                  <a:spcPts val="600"/>
                </a:spcBef>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研究</a:t>
              </a:r>
              <a:r>
                <a:rPr lang="zh-CN" altLang="en-US" sz="1400" b="1" dirty="0">
                  <a:latin typeface="微软雅黑" panose="020B0503020204020204" pitchFamily="34" charset="-122"/>
                  <a:ea typeface="微软雅黑" panose="020B0503020204020204" pitchFamily="34" charset="-122"/>
                </a:rPr>
                <a:t>方法</a:t>
              </a:r>
              <a:r>
                <a:rPr lang="zh-CN" altLang="en-US" sz="1400" b="1" dirty="0" smtClean="0">
                  <a:latin typeface="微软雅黑" panose="020B0503020204020204" pitchFamily="34" charset="-122"/>
                  <a:ea typeface="微软雅黑" panose="020B0503020204020204" pitchFamily="34" charset="-122"/>
                </a:rPr>
                <a:t>：</a:t>
              </a:r>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Single-cell RNA-</a:t>
              </a:r>
              <a:r>
                <a:rPr lang="en-US" altLang="zh-CN" sz="1200" dirty="0" err="1"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seq</a:t>
              </a:r>
              <a:endPar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spcBef>
                  <a:spcPts val="600"/>
                </a:spcBef>
              </a:pP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Single-nucleus RNA-</a:t>
              </a:r>
              <a:r>
                <a:rPr lang="en-US" altLang="zh-CN" sz="1200" dirty="0" err="1"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seq</a:t>
              </a:r>
              <a:endParaRPr lang="en-US" altLang="zh-CN" sz="1200" dirty="0">
                <a:latin typeface="微软雅黑" panose="020B0503020204020204" pitchFamily="34" charset="-122"/>
                <a:ea typeface="微软雅黑" panose="020B0503020204020204" pitchFamily="34" charset="-122"/>
              </a:endParaRPr>
            </a:p>
            <a:p>
              <a:pPr marL="285750" indent="-285750">
                <a:lnSpc>
                  <a:spcPct val="130000"/>
                </a:lnSpc>
                <a:spcBef>
                  <a:spcPts val="600"/>
                </a:spcBef>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rPr>
                <a:t>试验方法：</a:t>
              </a:r>
              <a:endParaRPr lang="en-US" altLang="zh-CN" sz="1400" b="1" dirty="0">
                <a:latin typeface="微软雅黑" panose="020B0503020204020204" pitchFamily="34" charset="-122"/>
                <a:ea typeface="微软雅黑" panose="020B0503020204020204" pitchFamily="34" charset="-122"/>
              </a:endParaRPr>
            </a:p>
            <a:p>
              <a:pPr>
                <a:lnSpc>
                  <a:spcPct val="130000"/>
                </a:lnSpc>
                <a:spcBef>
                  <a:spcPts val="600"/>
                </a:spcBef>
              </a:pPr>
              <a:r>
                <a:rPr lang="en-US" altLang="zh-CN" sz="1400" b="1" dirty="0" smtClean="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原代细胞的培养。</a:t>
              </a:r>
              <a:r>
                <a:rPr lang="en-US" altLang="zh-CN" sz="1200" dirty="0" smtClean="0">
                  <a:latin typeface="微软雅黑" panose="020B0503020204020204" pitchFamily="34" charset="-122"/>
                  <a:ea typeface="微软雅黑" panose="020B0503020204020204" pitchFamily="34" charset="-122"/>
                </a:rPr>
                <a:t>PDX</a:t>
              </a:r>
              <a:r>
                <a:rPr lang="zh-CN" altLang="en-US" sz="1200" dirty="0" smtClean="0">
                  <a:latin typeface="微软雅黑" panose="020B0503020204020204" pitchFamily="34" charset="-122"/>
                  <a:ea typeface="微软雅黑" panose="020B0503020204020204" pitchFamily="34" charset="-122"/>
                </a:rPr>
                <a:t>小鼠的组织和人的肿瘤鲜样木瓜蛋白酶消化。冻存组织和冻存</a:t>
              </a:r>
              <a:r>
                <a:rPr lang="en-US" altLang="zh-CN" sz="1200" dirty="0" smtClean="0">
                  <a:latin typeface="微软雅黑" panose="020B0503020204020204" pitchFamily="34" charset="-122"/>
                  <a:ea typeface="微软雅黑" panose="020B0503020204020204" pitchFamily="34" charset="-122"/>
                </a:rPr>
                <a:t>PDX</a:t>
              </a:r>
              <a:r>
                <a:rPr lang="zh-CN" altLang="en-US" sz="1200" dirty="0" smtClean="0">
                  <a:latin typeface="微软雅黑" panose="020B0503020204020204" pitchFamily="34" charset="-122"/>
                  <a:ea typeface="微软雅黑" panose="020B0503020204020204" pitchFamily="34" charset="-122"/>
                </a:rPr>
                <a:t>小鼠制备核悬浮液。</a:t>
              </a:r>
              <a:endParaRPr lang="en-US" altLang="zh-CN" sz="12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 xmlns:a16="http://schemas.microsoft.com/office/drawing/2014/main" id="{B5B69363-35F0-48B6-BC5B-AA40AF11948C}"/>
                </a:ext>
              </a:extLst>
            </p:cNvPr>
            <p:cNvSpPr/>
            <p:nvPr/>
          </p:nvSpPr>
          <p:spPr>
            <a:xfrm>
              <a:off x="683568" y="3494165"/>
              <a:ext cx="7495501" cy="2919350"/>
            </a:xfrm>
            <a:prstGeom prst="rect">
              <a:avLst/>
            </a:prstGeom>
            <a:noFill/>
            <a:ln w="9525">
              <a:solidFill>
                <a:srgbClr val="D21B3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3"/>
          <a:stretch>
            <a:fillRect/>
          </a:stretch>
        </p:blipFill>
        <p:spPr>
          <a:xfrm>
            <a:off x="4499992" y="1408212"/>
            <a:ext cx="3888432" cy="3466703"/>
          </a:xfrm>
          <a:prstGeom prst="rect">
            <a:avLst/>
          </a:prstGeom>
        </p:spPr>
      </p:pic>
    </p:spTree>
    <p:extLst>
      <p:ext uri="{BB962C8B-B14F-4D97-AF65-F5344CB8AC3E}">
        <p14:creationId xmlns:p14="http://schemas.microsoft.com/office/powerpoint/2010/main" val="3627799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16520161-A2B1-4CD9-BDB1-709D6D7E05C0}"/>
              </a:ext>
            </a:extLst>
          </p:cNvPr>
          <p:cNvGrpSpPr/>
          <p:nvPr/>
        </p:nvGrpSpPr>
        <p:grpSpPr>
          <a:xfrm flipH="1">
            <a:off x="596418" y="627534"/>
            <a:ext cx="452482" cy="368902"/>
            <a:chOff x="9301163" y="5115471"/>
            <a:chExt cx="452482" cy="368902"/>
          </a:xfrm>
        </p:grpSpPr>
        <p:sp>
          <p:nvSpPr>
            <p:cNvPr id="3" name="圆: 空心 2">
              <a:extLst>
                <a:ext uri="{FF2B5EF4-FFF2-40B4-BE49-F238E27FC236}">
                  <a16:creationId xmlns="" xmlns:a16="http://schemas.microsoft.com/office/drawing/2014/main" id="{030FAF51-F54F-44EF-92AF-51887E4035F4}"/>
                </a:ext>
              </a:extLst>
            </p:cNvPr>
            <p:cNvSpPr/>
            <p:nvPr/>
          </p:nvSpPr>
          <p:spPr>
            <a:xfrm>
              <a:off x="9301163" y="5115471"/>
              <a:ext cx="256074" cy="256074"/>
            </a:xfrm>
            <a:prstGeom prst="donut">
              <a:avLst>
                <a:gd name="adj" fmla="val 9178"/>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4" name="圆: 空心 3">
              <a:extLst>
                <a:ext uri="{FF2B5EF4-FFF2-40B4-BE49-F238E27FC236}">
                  <a16:creationId xmlns="" xmlns:a16="http://schemas.microsoft.com/office/drawing/2014/main" id="{9B46FCD4-9AC4-4148-A840-82037159F299}"/>
                </a:ext>
              </a:extLst>
            </p:cNvPr>
            <p:cNvSpPr/>
            <p:nvPr/>
          </p:nvSpPr>
          <p:spPr>
            <a:xfrm>
              <a:off x="9429200" y="5159928"/>
              <a:ext cx="324445" cy="324445"/>
            </a:xfrm>
            <a:prstGeom prst="donut">
              <a:avLst>
                <a:gd name="adj" fmla="val 11164"/>
              </a:avLst>
            </a:prstGeom>
            <a:solidFill>
              <a:srgbClr val="D21B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微软雅黑"/>
                <a:cs typeface="+mn-ea"/>
                <a:sym typeface="+mn-lt"/>
              </a:endParaRPr>
            </a:p>
          </p:txBody>
        </p:sp>
      </p:grpSp>
      <p:sp>
        <p:nvSpPr>
          <p:cNvPr id="5" name="文本框 4">
            <a:extLst>
              <a:ext uri="{FF2B5EF4-FFF2-40B4-BE49-F238E27FC236}">
                <a16:creationId xmlns="" xmlns:a16="http://schemas.microsoft.com/office/drawing/2014/main" id="{62ACDD96-71F8-4C37-951F-5A158BEE8A68}"/>
              </a:ext>
            </a:extLst>
          </p:cNvPr>
          <p:cNvSpPr txBox="1"/>
          <p:nvPr/>
        </p:nvSpPr>
        <p:spPr>
          <a:xfrm>
            <a:off x="1187624" y="627534"/>
            <a:ext cx="2646878" cy="338554"/>
          </a:xfrm>
          <a:prstGeom prst="rect">
            <a:avLst/>
          </a:prstGeom>
          <a:noFill/>
        </p:spPr>
        <p:txBody>
          <a:bodyPr wrap="none" rtlCol="0">
            <a:spAutoFit/>
          </a:bodyPr>
          <a:lstStyle/>
          <a:p>
            <a:r>
              <a:rPr lang="zh-CN" altLang="en-US" sz="1600" b="1" dirty="0">
                <a:latin typeface="Arial" panose="020F0502020204030204"/>
                <a:ea typeface="微软雅黑"/>
                <a:cs typeface="+mn-ea"/>
                <a:sym typeface="+mn-lt"/>
              </a:rPr>
              <a:t>二、研究思路</a:t>
            </a:r>
            <a:r>
              <a:rPr lang="en-US" altLang="zh-CN" sz="1600" b="1" dirty="0">
                <a:latin typeface="Arial" panose="020F0502020204030204"/>
                <a:ea typeface="微软雅黑"/>
                <a:cs typeface="+mn-ea"/>
                <a:sym typeface="+mn-lt"/>
              </a:rPr>
              <a:t>——</a:t>
            </a:r>
            <a:r>
              <a:rPr lang="zh-CN" altLang="en-US" sz="1600" b="1" dirty="0">
                <a:latin typeface="Arial" panose="020F0502020204030204"/>
                <a:ea typeface="微软雅黑"/>
                <a:cs typeface="+mn-ea"/>
                <a:sym typeface="+mn-lt"/>
              </a:rPr>
              <a:t>技术路线</a:t>
            </a:r>
          </a:p>
        </p:txBody>
      </p:sp>
      <p:sp>
        <p:nvSpPr>
          <p:cNvPr id="8" name="矩形 7">
            <a:extLst>
              <a:ext uri="{FF2B5EF4-FFF2-40B4-BE49-F238E27FC236}">
                <a16:creationId xmlns="" xmlns:a16="http://schemas.microsoft.com/office/drawing/2014/main" id="{17E42953-4AA8-49B1-9474-69AE83801B44}"/>
              </a:ext>
            </a:extLst>
          </p:cNvPr>
          <p:cNvSpPr/>
          <p:nvPr/>
        </p:nvSpPr>
        <p:spPr>
          <a:xfrm>
            <a:off x="780366" y="1695371"/>
            <a:ext cx="3028717" cy="2728886"/>
          </a:xfrm>
          <a:prstGeom prst="rect">
            <a:avLst/>
          </a:prstGeom>
          <a:noFill/>
          <a:ln w="9525">
            <a:solidFill>
              <a:srgbClr val="D21B3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 xmlns:a16="http://schemas.microsoft.com/office/drawing/2014/main" id="{1527376B-1863-49F2-BCC1-9CD560BA3932}"/>
              </a:ext>
            </a:extLst>
          </p:cNvPr>
          <p:cNvSpPr txBox="1"/>
          <p:nvPr/>
        </p:nvSpPr>
        <p:spPr>
          <a:xfrm>
            <a:off x="920863" y="1685046"/>
            <a:ext cx="2715033" cy="2739211"/>
          </a:xfrm>
          <a:prstGeom prst="rect">
            <a:avLst/>
          </a:prstGeom>
          <a:noFill/>
        </p:spPr>
        <p:txBody>
          <a:bodyPr wrap="square">
            <a:spAutoFit/>
          </a:bodyPr>
          <a:lstStyle/>
          <a:p>
            <a:pPr>
              <a:lnSpc>
                <a:spcPts val="1800"/>
              </a:lnSpc>
              <a:spcBef>
                <a:spcPts val="600"/>
              </a:spcBef>
            </a:pP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）：利用单细胞</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RNA-</a:t>
            </a:r>
            <a:r>
              <a:rPr lang="en-US" altLang="zh-CN" sz="12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seq</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分析不同</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分子组成和解剖位置的室管膜瘤，以研究瘤内异质性以及发育起源；</a:t>
            </a:r>
            <a:endPar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ts val="1800"/>
              </a:lnSpc>
              <a:spcBef>
                <a:spcPts val="600"/>
              </a:spcBef>
            </a:pP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：研究室管膜瘤是由</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未分化群体中起始的细胞层构成</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，同时受损</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后分化为三个神经元</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神经胶质命运特异性的</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谱系；</a:t>
            </a:r>
            <a:endPar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ts val="1800"/>
              </a:lnSpc>
              <a:spcBef>
                <a:spcPts val="600"/>
              </a:spcBef>
            </a:pP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：研究管</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膜瘤中预后良好的</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主要细胞类群，并找到恶性</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的群体主要是未分化的细胞</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群体。</a:t>
            </a:r>
            <a:endPar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200" dirty="0"/>
          </a:p>
        </p:txBody>
      </p:sp>
      <p:sp>
        <p:nvSpPr>
          <p:cNvPr id="7" name="矩形 6"/>
          <p:cNvSpPr/>
          <p:nvPr/>
        </p:nvSpPr>
        <p:spPr>
          <a:xfrm>
            <a:off x="604573" y="1140901"/>
            <a:ext cx="1236236" cy="369332"/>
          </a:xfrm>
          <a:prstGeom prst="rect">
            <a:avLst/>
          </a:prstGeom>
        </p:spPr>
        <p:txBody>
          <a:bodyPr wrap="none">
            <a:spAutoFit/>
          </a:bodyPr>
          <a:lstStyle/>
          <a:p>
            <a:r>
              <a:rPr lang="zh-CN" altLang="en-US" sz="1600" b="1" dirty="0"/>
              <a:t>研究要点</a:t>
            </a:r>
            <a:r>
              <a:rPr lang="zh-CN" altLang="en-US" dirty="0"/>
              <a:t>：</a:t>
            </a:r>
          </a:p>
        </p:txBody>
      </p:sp>
      <p:pic>
        <p:nvPicPr>
          <p:cNvPr id="9" name="图片 8"/>
          <p:cNvPicPr>
            <a:picLocks noChangeAspect="1"/>
          </p:cNvPicPr>
          <p:nvPr/>
        </p:nvPicPr>
        <p:blipFill>
          <a:blip r:embed="rId3"/>
          <a:stretch>
            <a:fillRect/>
          </a:stretch>
        </p:blipFill>
        <p:spPr>
          <a:xfrm>
            <a:off x="3949580" y="1223102"/>
            <a:ext cx="4883625" cy="3663097"/>
          </a:xfrm>
          <a:prstGeom prst="rect">
            <a:avLst/>
          </a:prstGeom>
        </p:spPr>
      </p:pic>
    </p:spTree>
    <p:extLst>
      <p:ext uri="{BB962C8B-B14F-4D97-AF65-F5344CB8AC3E}">
        <p14:creationId xmlns:p14="http://schemas.microsoft.com/office/powerpoint/2010/main" val="844954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16520161-A2B1-4CD9-BDB1-709D6D7E05C0}"/>
              </a:ext>
            </a:extLst>
          </p:cNvPr>
          <p:cNvGrpSpPr/>
          <p:nvPr/>
        </p:nvGrpSpPr>
        <p:grpSpPr>
          <a:xfrm flipH="1">
            <a:off x="596418" y="627534"/>
            <a:ext cx="452482" cy="368902"/>
            <a:chOff x="9301163" y="5115471"/>
            <a:chExt cx="452482" cy="368902"/>
          </a:xfrm>
        </p:grpSpPr>
        <p:sp>
          <p:nvSpPr>
            <p:cNvPr id="3" name="圆: 空心 2">
              <a:extLst>
                <a:ext uri="{FF2B5EF4-FFF2-40B4-BE49-F238E27FC236}">
                  <a16:creationId xmlns="" xmlns:a16="http://schemas.microsoft.com/office/drawing/2014/main" id="{030FAF51-F54F-44EF-92AF-51887E4035F4}"/>
                </a:ext>
              </a:extLst>
            </p:cNvPr>
            <p:cNvSpPr/>
            <p:nvPr/>
          </p:nvSpPr>
          <p:spPr>
            <a:xfrm>
              <a:off x="9301163" y="5115471"/>
              <a:ext cx="256074" cy="256074"/>
            </a:xfrm>
            <a:prstGeom prst="donut">
              <a:avLst>
                <a:gd name="adj" fmla="val 9178"/>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4" name="圆: 空心 3">
              <a:extLst>
                <a:ext uri="{FF2B5EF4-FFF2-40B4-BE49-F238E27FC236}">
                  <a16:creationId xmlns="" xmlns:a16="http://schemas.microsoft.com/office/drawing/2014/main" id="{9B46FCD4-9AC4-4148-A840-82037159F299}"/>
                </a:ext>
              </a:extLst>
            </p:cNvPr>
            <p:cNvSpPr/>
            <p:nvPr/>
          </p:nvSpPr>
          <p:spPr>
            <a:xfrm>
              <a:off x="9429200" y="5159928"/>
              <a:ext cx="324445" cy="324445"/>
            </a:xfrm>
            <a:prstGeom prst="donut">
              <a:avLst>
                <a:gd name="adj" fmla="val 11164"/>
              </a:avLst>
            </a:prstGeom>
            <a:solidFill>
              <a:srgbClr val="D21B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微软雅黑"/>
                <a:cs typeface="+mn-ea"/>
                <a:sym typeface="+mn-lt"/>
              </a:endParaRPr>
            </a:p>
          </p:txBody>
        </p:sp>
      </p:grpSp>
      <p:sp>
        <p:nvSpPr>
          <p:cNvPr id="5" name="文本框 4">
            <a:extLst>
              <a:ext uri="{FF2B5EF4-FFF2-40B4-BE49-F238E27FC236}">
                <a16:creationId xmlns="" xmlns:a16="http://schemas.microsoft.com/office/drawing/2014/main" id="{62ACDD96-71F8-4C37-951F-5A158BEE8A68}"/>
              </a:ext>
            </a:extLst>
          </p:cNvPr>
          <p:cNvSpPr txBox="1"/>
          <p:nvPr/>
        </p:nvSpPr>
        <p:spPr>
          <a:xfrm>
            <a:off x="1187624" y="627534"/>
            <a:ext cx="1415772" cy="338554"/>
          </a:xfrm>
          <a:prstGeom prst="rect">
            <a:avLst/>
          </a:prstGeom>
          <a:noFill/>
        </p:spPr>
        <p:txBody>
          <a:bodyPr wrap="none" rtlCol="0">
            <a:spAutoFit/>
          </a:bodyPr>
          <a:lstStyle/>
          <a:p>
            <a:r>
              <a:rPr lang="zh-CN" altLang="en-US" sz="1600" b="1" dirty="0">
                <a:latin typeface="Arial" panose="020F0502020204030204"/>
                <a:ea typeface="微软雅黑"/>
                <a:cs typeface="+mn-ea"/>
                <a:sym typeface="+mn-lt"/>
              </a:rPr>
              <a:t>三、研究结果</a:t>
            </a:r>
          </a:p>
        </p:txBody>
      </p:sp>
      <p:sp>
        <p:nvSpPr>
          <p:cNvPr id="13" name="矩形 12">
            <a:extLst>
              <a:ext uri="{FF2B5EF4-FFF2-40B4-BE49-F238E27FC236}">
                <a16:creationId xmlns="" xmlns:a16="http://schemas.microsoft.com/office/drawing/2014/main" id="{66F33561-BEC5-429C-BE5C-72991AB76265}"/>
              </a:ext>
            </a:extLst>
          </p:cNvPr>
          <p:cNvSpPr/>
          <p:nvPr/>
        </p:nvSpPr>
        <p:spPr>
          <a:xfrm>
            <a:off x="1801718" y="4655136"/>
            <a:ext cx="2146742" cy="323165"/>
          </a:xfrm>
          <a:prstGeom prst="rect">
            <a:avLst/>
          </a:prstGeom>
        </p:spPr>
        <p:txBody>
          <a:bodyPr wrap="none">
            <a:spAutoFit/>
          </a:bodyPr>
          <a:lstStyle/>
          <a:p>
            <a:pPr algn="ctr">
              <a:lnSpc>
                <a:spcPct val="150000"/>
              </a:lnSpc>
              <a:spcBef>
                <a:spcPts val="600"/>
              </a:spcBef>
              <a:spcAft>
                <a:spcPts val="600"/>
              </a:spcAft>
            </a:pPr>
            <a:r>
              <a:rPr lang="zh-CN" altLang="en-US" sz="1000" kern="0" dirty="0">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000" kern="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000" kern="0" dirty="0" smtClean="0">
                <a:latin typeface="微软雅黑" panose="020B0503020204020204" pitchFamily="34" charset="-122"/>
                <a:ea typeface="微软雅黑" panose="020B0503020204020204" pitchFamily="34" charset="-122"/>
                <a:cs typeface="Times New Roman" panose="02020603050405020304" pitchFamily="18" charset="0"/>
              </a:rPr>
              <a:t>人室管膜瘤单细胞转录组的分类</a:t>
            </a:r>
            <a:endParaRPr lang="zh-CN" altLang="zh-CN" sz="1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文本框 30">
            <a:extLst>
              <a:ext uri="{FF2B5EF4-FFF2-40B4-BE49-F238E27FC236}">
                <a16:creationId xmlns="" xmlns:a16="http://schemas.microsoft.com/office/drawing/2014/main" id="{2678D2CE-5823-4CAB-8C35-5647529E46A0}"/>
              </a:ext>
            </a:extLst>
          </p:cNvPr>
          <p:cNvSpPr txBox="1"/>
          <p:nvPr/>
        </p:nvSpPr>
        <p:spPr>
          <a:xfrm>
            <a:off x="600146" y="1030406"/>
            <a:ext cx="3899846" cy="461665"/>
          </a:xfrm>
          <a:prstGeom prst="rect">
            <a:avLst/>
          </a:prstGeom>
          <a:noFill/>
        </p:spPr>
        <p:txBody>
          <a:bodyPr wrap="square">
            <a:spAutoFit/>
          </a:bodyPr>
          <a:lstStyle/>
          <a:p>
            <a:pPr marL="285750" indent="-285750">
              <a:buFont typeface="Wingdings" panose="05000000000000000000" pitchFamily="2" charset="2"/>
              <a:buChar char="u"/>
            </a:pPr>
            <a:r>
              <a:rPr kumimoji="0" lang="zh-CN" altLang="en-US" sz="1200"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结果</a:t>
            </a:r>
            <a:r>
              <a:rPr kumimoji="0" lang="en-US" altLang="zh-CN" sz="1200"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1</a:t>
            </a:r>
            <a:r>
              <a:rPr lang="zh-CN" altLang="en-US" sz="1200" b="1" dirty="0" smtClean="0">
                <a:solidFill>
                  <a:prstClr val="black"/>
                </a:solidFill>
                <a:latin typeface="Arial" panose="020F0502020204030204"/>
                <a:ea typeface="微软雅黑"/>
                <a:cs typeface="+mn-ea"/>
                <a:sym typeface="+mn-lt"/>
              </a:rPr>
              <a:t>：通过新鲜和冻存的</a:t>
            </a:r>
            <a:r>
              <a:rPr lang="zh-CN" altLang="en-US" sz="1200" b="1" dirty="0">
                <a:solidFill>
                  <a:prstClr val="black"/>
                </a:solidFill>
                <a:latin typeface="Arial" panose="020F0502020204030204"/>
                <a:ea typeface="微软雅黑"/>
                <a:cs typeface="+mn-ea"/>
                <a:sym typeface="+mn-lt"/>
              </a:rPr>
              <a:t>病人</a:t>
            </a:r>
            <a:r>
              <a:rPr lang="en-US" altLang="zh-CN" sz="1200" b="1" dirty="0">
                <a:solidFill>
                  <a:prstClr val="black"/>
                </a:solidFill>
                <a:latin typeface="Arial" panose="020F0502020204030204"/>
                <a:ea typeface="微软雅黑"/>
                <a:cs typeface="+mn-ea"/>
                <a:sym typeface="+mn-lt"/>
              </a:rPr>
              <a:t>EPN</a:t>
            </a:r>
            <a:r>
              <a:rPr lang="zh-CN" altLang="en-US" sz="1200" b="1" dirty="0">
                <a:solidFill>
                  <a:prstClr val="black"/>
                </a:solidFill>
                <a:latin typeface="Arial" panose="020F0502020204030204"/>
                <a:ea typeface="微软雅黑"/>
                <a:cs typeface="+mn-ea"/>
                <a:sym typeface="+mn-lt"/>
              </a:rPr>
              <a:t>组织</a:t>
            </a:r>
            <a:r>
              <a:rPr lang="zh-CN" altLang="en-US" sz="1200" b="1" dirty="0" smtClean="0">
                <a:solidFill>
                  <a:prstClr val="black"/>
                </a:solidFill>
                <a:latin typeface="Arial" panose="020F0502020204030204"/>
                <a:ea typeface="微软雅黑"/>
                <a:cs typeface="+mn-ea"/>
                <a:sym typeface="+mn-lt"/>
              </a:rPr>
              <a:t>的</a:t>
            </a:r>
            <a:r>
              <a:rPr lang="zh-CN" altLang="en-US" sz="1200" b="1" dirty="0">
                <a:solidFill>
                  <a:prstClr val="black"/>
                </a:solidFill>
                <a:latin typeface="Arial" panose="020F0502020204030204"/>
                <a:ea typeface="微软雅黑"/>
                <a:cs typeface="+mn-ea"/>
                <a:sym typeface="+mn-lt"/>
              </a:rPr>
              <a:t>细胞</a:t>
            </a:r>
            <a:r>
              <a:rPr lang="zh-CN" altLang="en-US" sz="1200" b="1" dirty="0" smtClean="0">
                <a:solidFill>
                  <a:prstClr val="black"/>
                </a:solidFill>
                <a:latin typeface="Arial" panose="020F0502020204030204"/>
                <a:ea typeface="微软雅黑"/>
                <a:cs typeface="+mn-ea"/>
                <a:sym typeface="+mn-lt"/>
              </a:rPr>
              <a:t>图谱确定</a:t>
            </a:r>
            <a:r>
              <a:rPr lang="zh-CN" altLang="en-US" sz="1200" b="1" dirty="0">
                <a:solidFill>
                  <a:prstClr val="black"/>
                </a:solidFill>
                <a:latin typeface="Arial" panose="020F0502020204030204"/>
                <a:ea typeface="微软雅黑"/>
                <a:cs typeface="+mn-ea"/>
                <a:sym typeface="+mn-lt"/>
              </a:rPr>
              <a:t>癌细胞和非癌细胞对应的肿瘤模型</a:t>
            </a:r>
            <a:endParaRPr lang="zh-CN" altLang="en-US" sz="1400" dirty="0"/>
          </a:p>
        </p:txBody>
      </p:sp>
      <p:sp>
        <p:nvSpPr>
          <p:cNvPr id="35" name="矩形 34">
            <a:extLst>
              <a:ext uri="{FF2B5EF4-FFF2-40B4-BE49-F238E27FC236}">
                <a16:creationId xmlns="" xmlns:a16="http://schemas.microsoft.com/office/drawing/2014/main" id="{A199414A-64BC-4408-BFB7-4492BDEE61D8}"/>
              </a:ext>
            </a:extLst>
          </p:cNvPr>
          <p:cNvSpPr/>
          <p:nvPr/>
        </p:nvSpPr>
        <p:spPr>
          <a:xfrm>
            <a:off x="5347684" y="1325183"/>
            <a:ext cx="3251135" cy="3106118"/>
          </a:xfrm>
          <a:prstGeom prst="rect">
            <a:avLst/>
          </a:prstGeom>
          <a:noFill/>
          <a:ln w="9525">
            <a:solidFill>
              <a:srgbClr val="D21B3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 xmlns:a16="http://schemas.microsoft.com/office/drawing/2014/main" id="{2ABA7344-B785-45E3-9712-BC4A955A4AE0}"/>
              </a:ext>
            </a:extLst>
          </p:cNvPr>
          <p:cNvSpPr txBox="1"/>
          <p:nvPr/>
        </p:nvSpPr>
        <p:spPr>
          <a:xfrm>
            <a:off x="5436096" y="1563638"/>
            <a:ext cx="3096344" cy="2800767"/>
          </a:xfrm>
          <a:prstGeom prst="rect">
            <a:avLst/>
          </a:prstGeom>
          <a:noFill/>
        </p:spPr>
        <p:txBody>
          <a:bodyPr wrap="square">
            <a:spAutoFit/>
          </a:bodyPr>
          <a:lstStyle/>
          <a:p>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研究方法：</a:t>
            </a:r>
          </a:p>
          <a:p>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肿瘤组织通过</a:t>
            </a:r>
            <a:r>
              <a:rPr lang="en-US" altLang="zh-CN" sz="1200" dirty="0" err="1"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scRNA-seq</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snRNA-</a:t>
            </a:r>
            <a:r>
              <a:rPr lang="en-US" altLang="zh-CN" sz="1200" dirty="0" err="1"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seq</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74,924</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个细胞）</a:t>
            </a:r>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t-SNE</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聚类、</a:t>
            </a:r>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DNA</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甲基化分子群体的分析。</a:t>
            </a:r>
            <a:endPar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400" dirty="0"/>
          </a:p>
          <a:p>
            <a:r>
              <a:rPr lang="zh-CN" altLang="en-US"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主要结果</a:t>
            </a:r>
            <a:r>
              <a:rPr lang="zh-CN" altLang="en-US" sz="14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p>
          <a:p>
            <a:r>
              <a:rPr lang="zh-CN" altLang="en-US" sz="14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）：据</a:t>
            </a:r>
            <a:r>
              <a:rPr lang="en-US" altLang="zh-CN" sz="12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scRNAseq</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snRNA-</a:t>
            </a:r>
            <a:r>
              <a:rPr lang="en-US" altLang="zh-CN" sz="12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seq</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的数据</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推断全</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基因组拷贝数突变（</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CNAs</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），来区分肿瘤细胞和非肿瘤细胞。</a:t>
            </a:r>
            <a:endPar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）：对</a:t>
            </a:r>
            <a:r>
              <a:rPr lang="en-US" altLang="zh-CN" sz="12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scRNA-sq</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snRNA-</a:t>
            </a:r>
            <a:r>
              <a:rPr lang="en-US" altLang="zh-CN" sz="12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seq</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来源的所有细胞进行</a:t>
            </a:r>
            <a:r>
              <a:rPr lang="en-US" altLang="zh-CN" sz="12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tSNE</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分析</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，划分癌细胞与</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非癌细胞群体（</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T</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细胞、少突胶质前体细胞</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[OPC]</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、少突胶质细胞、小胶质细胞、内皮细胞</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478949" y="1480895"/>
            <a:ext cx="4248894" cy="3174241"/>
          </a:xfrm>
          <a:prstGeom prst="rect">
            <a:avLst/>
          </a:prstGeom>
        </p:spPr>
      </p:pic>
    </p:spTree>
    <p:extLst>
      <p:ext uri="{BB962C8B-B14F-4D97-AF65-F5344CB8AC3E}">
        <p14:creationId xmlns:p14="http://schemas.microsoft.com/office/powerpoint/2010/main" val="5065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16520161-A2B1-4CD9-BDB1-709D6D7E05C0}"/>
              </a:ext>
            </a:extLst>
          </p:cNvPr>
          <p:cNvGrpSpPr/>
          <p:nvPr/>
        </p:nvGrpSpPr>
        <p:grpSpPr>
          <a:xfrm flipH="1">
            <a:off x="596418" y="627534"/>
            <a:ext cx="452482" cy="368902"/>
            <a:chOff x="9301163" y="5115471"/>
            <a:chExt cx="452482" cy="368902"/>
          </a:xfrm>
        </p:grpSpPr>
        <p:sp>
          <p:nvSpPr>
            <p:cNvPr id="3" name="圆: 空心 2">
              <a:extLst>
                <a:ext uri="{FF2B5EF4-FFF2-40B4-BE49-F238E27FC236}">
                  <a16:creationId xmlns="" xmlns:a16="http://schemas.microsoft.com/office/drawing/2014/main" id="{030FAF51-F54F-44EF-92AF-51887E4035F4}"/>
                </a:ext>
              </a:extLst>
            </p:cNvPr>
            <p:cNvSpPr/>
            <p:nvPr/>
          </p:nvSpPr>
          <p:spPr>
            <a:xfrm>
              <a:off x="9301163" y="5115471"/>
              <a:ext cx="256074" cy="256074"/>
            </a:xfrm>
            <a:prstGeom prst="donut">
              <a:avLst>
                <a:gd name="adj" fmla="val 9178"/>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4" name="圆: 空心 3">
              <a:extLst>
                <a:ext uri="{FF2B5EF4-FFF2-40B4-BE49-F238E27FC236}">
                  <a16:creationId xmlns="" xmlns:a16="http://schemas.microsoft.com/office/drawing/2014/main" id="{9B46FCD4-9AC4-4148-A840-82037159F299}"/>
                </a:ext>
              </a:extLst>
            </p:cNvPr>
            <p:cNvSpPr/>
            <p:nvPr/>
          </p:nvSpPr>
          <p:spPr>
            <a:xfrm>
              <a:off x="9429200" y="5159928"/>
              <a:ext cx="324445" cy="324445"/>
            </a:xfrm>
            <a:prstGeom prst="donut">
              <a:avLst>
                <a:gd name="adj" fmla="val 11164"/>
              </a:avLst>
            </a:prstGeom>
            <a:solidFill>
              <a:srgbClr val="D21B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微软雅黑"/>
                <a:cs typeface="+mn-ea"/>
                <a:sym typeface="+mn-lt"/>
              </a:endParaRPr>
            </a:p>
          </p:txBody>
        </p:sp>
      </p:grpSp>
      <p:sp>
        <p:nvSpPr>
          <p:cNvPr id="5" name="文本框 4">
            <a:extLst>
              <a:ext uri="{FF2B5EF4-FFF2-40B4-BE49-F238E27FC236}">
                <a16:creationId xmlns="" xmlns:a16="http://schemas.microsoft.com/office/drawing/2014/main" id="{62ACDD96-71F8-4C37-951F-5A158BEE8A68}"/>
              </a:ext>
            </a:extLst>
          </p:cNvPr>
          <p:cNvSpPr txBox="1"/>
          <p:nvPr/>
        </p:nvSpPr>
        <p:spPr>
          <a:xfrm>
            <a:off x="1187624" y="627534"/>
            <a:ext cx="1415772" cy="338554"/>
          </a:xfrm>
          <a:prstGeom prst="rect">
            <a:avLst/>
          </a:prstGeom>
          <a:noFill/>
        </p:spPr>
        <p:txBody>
          <a:bodyPr wrap="none" rtlCol="0">
            <a:spAutoFit/>
          </a:bodyPr>
          <a:lstStyle/>
          <a:p>
            <a:r>
              <a:rPr lang="zh-CN" altLang="en-US" sz="1600" b="1" dirty="0">
                <a:latin typeface="Arial" panose="020F0502020204030204"/>
                <a:ea typeface="微软雅黑"/>
                <a:cs typeface="+mn-ea"/>
                <a:sym typeface="+mn-lt"/>
              </a:rPr>
              <a:t>三、研究结果</a:t>
            </a:r>
          </a:p>
        </p:txBody>
      </p:sp>
      <p:sp>
        <p:nvSpPr>
          <p:cNvPr id="13" name="矩形 12">
            <a:extLst>
              <a:ext uri="{FF2B5EF4-FFF2-40B4-BE49-F238E27FC236}">
                <a16:creationId xmlns="" xmlns:a16="http://schemas.microsoft.com/office/drawing/2014/main" id="{66F33561-BEC5-429C-BE5C-72991AB76265}"/>
              </a:ext>
            </a:extLst>
          </p:cNvPr>
          <p:cNvSpPr/>
          <p:nvPr/>
        </p:nvSpPr>
        <p:spPr>
          <a:xfrm>
            <a:off x="1167587" y="4750623"/>
            <a:ext cx="2347117" cy="323165"/>
          </a:xfrm>
          <a:prstGeom prst="rect">
            <a:avLst/>
          </a:prstGeom>
        </p:spPr>
        <p:txBody>
          <a:bodyPr wrap="none">
            <a:spAutoFit/>
          </a:bodyPr>
          <a:lstStyle/>
          <a:p>
            <a:pPr algn="ctr">
              <a:lnSpc>
                <a:spcPct val="150000"/>
              </a:lnSpc>
              <a:spcBef>
                <a:spcPts val="600"/>
              </a:spcBef>
              <a:spcAft>
                <a:spcPts val="600"/>
              </a:spcAft>
            </a:pPr>
            <a:r>
              <a:rPr lang="zh-CN" altLang="en-US" sz="1000" kern="0" dirty="0">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000" kern="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000" kern="0" dirty="0" smtClean="0">
                <a:latin typeface="微软雅黑" panose="020B0503020204020204" pitchFamily="34" charset="-122"/>
                <a:ea typeface="微软雅黑" panose="020B0503020204020204" pitchFamily="34" charset="-122"/>
                <a:cs typeface="Times New Roman" panose="02020603050405020304" pitchFamily="18" charset="0"/>
              </a:rPr>
              <a:t>PF-EPN</a:t>
            </a:r>
            <a:r>
              <a:rPr lang="zh-CN" altLang="en-US" sz="1000" kern="0" dirty="0" smtClean="0">
                <a:latin typeface="微软雅黑" panose="020B0503020204020204" pitchFamily="34" charset="-122"/>
                <a:ea typeface="微软雅黑" panose="020B0503020204020204" pitchFamily="34" charset="-122"/>
                <a:cs typeface="Times New Roman" panose="02020603050405020304" pitchFamily="18" charset="0"/>
              </a:rPr>
              <a:t>（后颅窝）肿瘤</a:t>
            </a:r>
            <a:r>
              <a:rPr lang="zh-CN" altLang="en-US" sz="1000" kern="0" dirty="0">
                <a:latin typeface="微软雅黑" panose="020B0503020204020204" pitchFamily="34" charset="-122"/>
                <a:ea typeface="微软雅黑" panose="020B0503020204020204" pitchFamily="34" charset="-122"/>
                <a:cs typeface="Times New Roman" panose="02020603050405020304" pitchFamily="18" charset="0"/>
              </a:rPr>
              <a:t>内的异质性</a:t>
            </a:r>
            <a:endParaRPr lang="zh-CN" altLang="zh-CN" sz="1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文本框 30">
            <a:extLst>
              <a:ext uri="{FF2B5EF4-FFF2-40B4-BE49-F238E27FC236}">
                <a16:creationId xmlns="" xmlns:a16="http://schemas.microsoft.com/office/drawing/2014/main" id="{2678D2CE-5823-4CAB-8C35-5647529E46A0}"/>
              </a:ext>
            </a:extLst>
          </p:cNvPr>
          <p:cNvSpPr txBox="1"/>
          <p:nvPr/>
        </p:nvSpPr>
        <p:spPr>
          <a:xfrm>
            <a:off x="555555" y="1142226"/>
            <a:ext cx="6105847" cy="276999"/>
          </a:xfrm>
          <a:prstGeom prst="rect">
            <a:avLst/>
          </a:prstGeom>
          <a:noFill/>
        </p:spPr>
        <p:txBody>
          <a:bodyPr wrap="square">
            <a:spAutoFit/>
          </a:bodyPr>
          <a:lstStyle/>
          <a:p>
            <a:pPr marL="285750" indent="-285750">
              <a:buFont typeface="Wingdings" panose="05000000000000000000" pitchFamily="2" charset="2"/>
              <a:buChar char="u"/>
            </a:pPr>
            <a:r>
              <a:rPr kumimoji="0" lang="zh-CN" altLang="en-US" sz="1200"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结果</a:t>
            </a:r>
            <a:r>
              <a:rPr kumimoji="0" lang="en-US" altLang="zh-CN" sz="1200"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2</a:t>
            </a:r>
            <a:r>
              <a:rPr lang="zh-CN" altLang="en-US" sz="1200" b="1" dirty="0">
                <a:solidFill>
                  <a:prstClr val="black"/>
                </a:solidFill>
                <a:latin typeface="Arial" panose="020F0502020204030204"/>
                <a:ea typeface="微软雅黑"/>
                <a:cs typeface="+mn-ea"/>
                <a:sym typeface="+mn-lt"/>
              </a:rPr>
              <a:t>：后颅窝</a:t>
            </a:r>
            <a:r>
              <a:rPr lang="en-US" altLang="zh-CN" sz="1200" b="1" dirty="0">
                <a:solidFill>
                  <a:prstClr val="black"/>
                </a:solidFill>
                <a:latin typeface="Arial" panose="020F0502020204030204"/>
                <a:ea typeface="微软雅黑"/>
                <a:cs typeface="+mn-ea"/>
                <a:sym typeface="+mn-lt"/>
              </a:rPr>
              <a:t>EPN</a:t>
            </a:r>
            <a:r>
              <a:rPr lang="zh-CN" altLang="en-US" sz="1200" b="1" dirty="0">
                <a:solidFill>
                  <a:prstClr val="black"/>
                </a:solidFill>
                <a:latin typeface="Arial" panose="020F0502020204030204"/>
                <a:ea typeface="微软雅黑"/>
                <a:cs typeface="+mn-ea"/>
                <a:sym typeface="+mn-lt"/>
              </a:rPr>
              <a:t>由多个分化的以及未分化的肿瘤细胞群体构成</a:t>
            </a:r>
            <a:endParaRPr lang="zh-CN" altLang="en-US" sz="1400" dirty="0"/>
          </a:p>
        </p:txBody>
      </p:sp>
      <p:sp>
        <p:nvSpPr>
          <p:cNvPr id="35" name="矩形 34">
            <a:extLst>
              <a:ext uri="{FF2B5EF4-FFF2-40B4-BE49-F238E27FC236}">
                <a16:creationId xmlns="" xmlns:a16="http://schemas.microsoft.com/office/drawing/2014/main" id="{A199414A-64BC-4408-BFB7-4492BDEE61D8}"/>
              </a:ext>
            </a:extLst>
          </p:cNvPr>
          <p:cNvSpPr/>
          <p:nvPr/>
        </p:nvSpPr>
        <p:spPr>
          <a:xfrm>
            <a:off x="5148064" y="1419224"/>
            <a:ext cx="3528392" cy="3591767"/>
          </a:xfrm>
          <a:prstGeom prst="rect">
            <a:avLst/>
          </a:prstGeom>
          <a:noFill/>
          <a:ln w="9525">
            <a:solidFill>
              <a:srgbClr val="D21B3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 xmlns:a16="http://schemas.microsoft.com/office/drawing/2014/main" id="{2ABA7344-B785-45E3-9712-BC4A955A4AE0}"/>
              </a:ext>
            </a:extLst>
          </p:cNvPr>
          <p:cNvSpPr txBox="1"/>
          <p:nvPr/>
        </p:nvSpPr>
        <p:spPr>
          <a:xfrm>
            <a:off x="5272158" y="1502339"/>
            <a:ext cx="3404298" cy="3508653"/>
          </a:xfrm>
          <a:prstGeom prst="rect">
            <a:avLst/>
          </a:prstGeom>
          <a:noFill/>
        </p:spPr>
        <p:txBody>
          <a:bodyPr wrap="square">
            <a:spAutoFit/>
          </a:bodyPr>
          <a:lstStyle/>
          <a:p>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研究方法：</a:t>
            </a:r>
          </a:p>
          <a:p>
            <a:r>
              <a:rPr lang="zh-CN" altLang="en-US" sz="1200" dirty="0">
                <a:latin typeface="微软雅黑" panose="020B0503020204020204" pitchFamily="34" charset="-122"/>
                <a:ea typeface="微软雅黑" panose="020B0503020204020204" pitchFamily="34" charset="-122"/>
              </a:rPr>
              <a:t>所有</a:t>
            </a:r>
            <a:r>
              <a:rPr lang="en-US" altLang="zh-CN" sz="1200" dirty="0">
                <a:latin typeface="微软雅黑" panose="020B0503020204020204" pitchFamily="34" charset="-122"/>
                <a:ea typeface="微软雅黑" panose="020B0503020204020204" pitchFamily="34" charset="-122"/>
              </a:rPr>
              <a:t>PF</a:t>
            </a:r>
            <a:r>
              <a:rPr lang="zh-CN" altLang="en-US" sz="1200" dirty="0">
                <a:latin typeface="微软雅黑" panose="020B0503020204020204" pitchFamily="34" charset="-122"/>
                <a:ea typeface="微软雅黑" panose="020B0503020204020204" pitchFamily="34" charset="-122"/>
              </a:rPr>
              <a:t>肿瘤中</a:t>
            </a:r>
            <a:r>
              <a:rPr lang="zh-CN" altLang="en-US" sz="1200" dirty="0" smtClean="0">
                <a:latin typeface="微软雅黑" panose="020B0503020204020204" pitchFamily="34" charset="-122"/>
                <a:ea typeface="微软雅黑" panose="020B0503020204020204" pitchFamily="34" charset="-122"/>
              </a:rPr>
              <a:t>比较</a:t>
            </a:r>
            <a:r>
              <a:rPr lang="en-US" altLang="zh-CN" sz="1200" dirty="0" err="1" smtClean="0">
                <a:latin typeface="微软雅黑" panose="020B0503020204020204" pitchFamily="34" charset="-122"/>
                <a:ea typeface="微软雅黑" panose="020B0503020204020204" pitchFamily="34" charset="-122"/>
              </a:rPr>
              <a:t>scRNA-seq</a:t>
            </a:r>
            <a:r>
              <a:rPr lang="zh-CN" altLang="en-US" sz="1200" dirty="0" smtClean="0">
                <a:latin typeface="微软雅黑" panose="020B0503020204020204" pitchFamily="34" charset="-122"/>
                <a:ea typeface="微软雅黑" panose="020B0503020204020204" pitchFamily="34" charset="-122"/>
              </a:rPr>
              <a:t>图谱；</a:t>
            </a:r>
            <a:endParaRPr lang="en-US" altLang="zh-CN" sz="1200" dirty="0" smtClean="0">
              <a:latin typeface="微软雅黑" panose="020B0503020204020204" pitchFamily="34" charset="-122"/>
              <a:ea typeface="微软雅黑" panose="020B0503020204020204" pitchFamily="34" charset="-122"/>
            </a:endParaRPr>
          </a:p>
          <a:p>
            <a:r>
              <a:rPr lang="en-US" altLang="zh-CN" sz="1200" dirty="0" smtClean="0">
                <a:latin typeface="微软雅黑" panose="020B0503020204020204" pitchFamily="34" charset="-122"/>
                <a:ea typeface="微软雅黑" panose="020B0503020204020204" pitchFamily="34" charset="-122"/>
              </a:rPr>
              <a:t>SCENIC</a:t>
            </a:r>
            <a:r>
              <a:rPr lang="zh-CN" altLang="en-US" sz="1200" dirty="0" smtClean="0">
                <a:latin typeface="微软雅黑" panose="020B0503020204020204" pitchFamily="34" charset="-122"/>
                <a:ea typeface="微软雅黑" panose="020B0503020204020204" pitchFamily="34" charset="-122"/>
              </a:rPr>
              <a:t>分析转录因子；</a:t>
            </a:r>
            <a:endParaRPr lang="en-US" altLang="zh-CN" sz="1200" dirty="0" smtClean="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RNA</a:t>
            </a:r>
            <a:r>
              <a:rPr lang="zh-CN" altLang="en-US" sz="1200" dirty="0">
                <a:latin typeface="微软雅黑" panose="020B0503020204020204" pitchFamily="34" charset="-122"/>
                <a:ea typeface="微软雅黑" panose="020B0503020204020204" pitchFamily="34" charset="-122"/>
              </a:rPr>
              <a:t>原位杂交</a:t>
            </a:r>
            <a:r>
              <a:rPr lang="en-US" altLang="zh-CN" sz="1200" dirty="0">
                <a:latin typeface="微软雅黑" panose="020B0503020204020204" pitchFamily="34" charset="-122"/>
                <a:ea typeface="微软雅黑" panose="020B0503020204020204" pitchFamily="34" charset="-122"/>
              </a:rPr>
              <a:t>(RNAISH)</a:t>
            </a:r>
            <a:r>
              <a:rPr lang="zh-CN" altLang="en-US" sz="1200" dirty="0">
                <a:latin typeface="微软雅黑" panose="020B0503020204020204" pitchFamily="34" charset="-122"/>
                <a:ea typeface="微软雅黑" panose="020B0503020204020204" pitchFamily="34" charset="-122"/>
              </a:rPr>
              <a:t>确定完整肿瘤组织中元程序的表达。</a:t>
            </a:r>
            <a:endParaRPr lang="en-US" altLang="zh-CN" sz="1200" dirty="0" smtClean="0">
              <a:latin typeface="微软雅黑" panose="020B0503020204020204" pitchFamily="34" charset="-122"/>
              <a:ea typeface="微软雅黑" panose="020B0503020204020204" pitchFamily="34" charset="-122"/>
            </a:endParaRPr>
          </a:p>
          <a:p>
            <a:endParaRPr lang="zh-CN" altLang="en-US" sz="1400" dirty="0"/>
          </a:p>
          <a:p>
            <a:r>
              <a:rPr lang="zh-CN" altLang="en-US"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主要结果：</a:t>
            </a:r>
            <a:endParaRPr lang="en-US" altLang="zh-CN"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(1):PF</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肿瘤</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中最具侵袭性的分子群在每个肿瘤中包含一个高复杂性的元程序，并且富集分化最小的细胞。增殖的细胞被限制在三个未分化的亚群中：</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PF-NSC-</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样</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PF-</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神经元</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前体</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样以及</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PF-</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神经胶质</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前体</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样。</a:t>
            </a:r>
            <a:endPar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2):PF-EPN</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细胞的</a:t>
            </a:r>
            <a:r>
              <a:rPr lang="en-US" altLang="zh-CN" sz="12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scRNA-seq</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分析发现特异的</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TF</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调节回路驱动了不同肿瘤细胞</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亚群</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未分化的</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NSC</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样以及早期神经元</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前体样肿瘤细胞类型在侵袭性的</a:t>
            </a:r>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PF</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肿瘤</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中富集，而分化的室管膜样细胞类型主要在诊断良好的</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PF-B</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以及</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PF-SE</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肿瘤中发现</a:t>
            </a:r>
            <a:endParaRPr lang="zh-CN" altLang="en-US" sz="1200" dirty="0"/>
          </a:p>
        </p:txBody>
      </p:sp>
      <p:pic>
        <p:nvPicPr>
          <p:cNvPr id="6" name="图片 5"/>
          <p:cNvPicPr>
            <a:picLocks noChangeAspect="1"/>
          </p:cNvPicPr>
          <p:nvPr/>
        </p:nvPicPr>
        <p:blipFill>
          <a:blip r:embed="rId3"/>
          <a:stretch>
            <a:fillRect/>
          </a:stretch>
        </p:blipFill>
        <p:spPr>
          <a:xfrm>
            <a:off x="689035" y="1464545"/>
            <a:ext cx="4304903" cy="3240757"/>
          </a:xfrm>
          <a:prstGeom prst="rect">
            <a:avLst/>
          </a:prstGeom>
        </p:spPr>
      </p:pic>
    </p:spTree>
    <p:extLst>
      <p:ext uri="{BB962C8B-B14F-4D97-AF65-F5344CB8AC3E}">
        <p14:creationId xmlns:p14="http://schemas.microsoft.com/office/powerpoint/2010/main" val="251633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16520161-A2B1-4CD9-BDB1-709D6D7E05C0}"/>
              </a:ext>
            </a:extLst>
          </p:cNvPr>
          <p:cNvGrpSpPr/>
          <p:nvPr/>
        </p:nvGrpSpPr>
        <p:grpSpPr>
          <a:xfrm flipH="1">
            <a:off x="596418" y="627534"/>
            <a:ext cx="452482" cy="368902"/>
            <a:chOff x="9301163" y="5115471"/>
            <a:chExt cx="452482" cy="368902"/>
          </a:xfrm>
        </p:grpSpPr>
        <p:sp>
          <p:nvSpPr>
            <p:cNvPr id="3" name="圆: 空心 2">
              <a:extLst>
                <a:ext uri="{FF2B5EF4-FFF2-40B4-BE49-F238E27FC236}">
                  <a16:creationId xmlns="" xmlns:a16="http://schemas.microsoft.com/office/drawing/2014/main" id="{030FAF51-F54F-44EF-92AF-51887E4035F4}"/>
                </a:ext>
              </a:extLst>
            </p:cNvPr>
            <p:cNvSpPr/>
            <p:nvPr/>
          </p:nvSpPr>
          <p:spPr>
            <a:xfrm>
              <a:off x="9301163" y="5115471"/>
              <a:ext cx="256074" cy="256074"/>
            </a:xfrm>
            <a:prstGeom prst="donut">
              <a:avLst>
                <a:gd name="adj" fmla="val 9178"/>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4" name="圆: 空心 3">
              <a:extLst>
                <a:ext uri="{FF2B5EF4-FFF2-40B4-BE49-F238E27FC236}">
                  <a16:creationId xmlns="" xmlns:a16="http://schemas.microsoft.com/office/drawing/2014/main" id="{9B46FCD4-9AC4-4148-A840-82037159F299}"/>
                </a:ext>
              </a:extLst>
            </p:cNvPr>
            <p:cNvSpPr/>
            <p:nvPr/>
          </p:nvSpPr>
          <p:spPr>
            <a:xfrm>
              <a:off x="9429200" y="5159928"/>
              <a:ext cx="324445" cy="324445"/>
            </a:xfrm>
            <a:prstGeom prst="donut">
              <a:avLst>
                <a:gd name="adj" fmla="val 11164"/>
              </a:avLst>
            </a:prstGeom>
            <a:solidFill>
              <a:srgbClr val="D21B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微软雅黑"/>
                <a:cs typeface="+mn-ea"/>
                <a:sym typeface="+mn-lt"/>
              </a:endParaRPr>
            </a:p>
          </p:txBody>
        </p:sp>
      </p:grpSp>
      <p:sp>
        <p:nvSpPr>
          <p:cNvPr id="5" name="文本框 4">
            <a:extLst>
              <a:ext uri="{FF2B5EF4-FFF2-40B4-BE49-F238E27FC236}">
                <a16:creationId xmlns="" xmlns:a16="http://schemas.microsoft.com/office/drawing/2014/main" id="{62ACDD96-71F8-4C37-951F-5A158BEE8A68}"/>
              </a:ext>
            </a:extLst>
          </p:cNvPr>
          <p:cNvSpPr txBox="1"/>
          <p:nvPr/>
        </p:nvSpPr>
        <p:spPr>
          <a:xfrm>
            <a:off x="1187624" y="627534"/>
            <a:ext cx="1415772" cy="338554"/>
          </a:xfrm>
          <a:prstGeom prst="rect">
            <a:avLst/>
          </a:prstGeom>
          <a:noFill/>
        </p:spPr>
        <p:txBody>
          <a:bodyPr wrap="none" rtlCol="0">
            <a:spAutoFit/>
          </a:bodyPr>
          <a:lstStyle/>
          <a:p>
            <a:r>
              <a:rPr lang="zh-CN" altLang="en-US" sz="1600" b="1" dirty="0">
                <a:latin typeface="Arial" panose="020F0502020204030204"/>
                <a:ea typeface="微软雅黑"/>
                <a:cs typeface="+mn-ea"/>
                <a:sym typeface="+mn-lt"/>
              </a:rPr>
              <a:t>三、研究结果</a:t>
            </a:r>
          </a:p>
        </p:txBody>
      </p:sp>
      <p:sp>
        <p:nvSpPr>
          <p:cNvPr id="11" name="矩形 10">
            <a:extLst>
              <a:ext uri="{FF2B5EF4-FFF2-40B4-BE49-F238E27FC236}">
                <a16:creationId xmlns="" xmlns:a16="http://schemas.microsoft.com/office/drawing/2014/main" id="{BA22AED0-7E87-4791-8438-170F999A5F5B}"/>
              </a:ext>
            </a:extLst>
          </p:cNvPr>
          <p:cNvSpPr/>
          <p:nvPr/>
        </p:nvSpPr>
        <p:spPr>
          <a:xfrm>
            <a:off x="596418" y="1499735"/>
            <a:ext cx="4185790" cy="261610"/>
          </a:xfrm>
          <a:prstGeom prst="rect">
            <a:avLst/>
          </a:prstGeom>
        </p:spPr>
        <p:txBody>
          <a:bodyPr wrap="square">
            <a:spAutoFit/>
          </a:bodyPr>
          <a:lstStyle/>
          <a:p>
            <a:pPr marL="285750" indent="-285750">
              <a:buFont typeface="Arial" panose="020B0604020202020204" pitchFamily="34" charset="0"/>
              <a:buChar char="•"/>
            </a:pPr>
            <a:r>
              <a:rPr lang="en-US" altLang="zh-CN"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XXXXXXXXXXXXXXXXXXXXXXXXXXXXXXXXXXXXXX</a:t>
            </a:r>
            <a:endParaRPr lang="zh-CN" altLang="en-US" sz="1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12">
            <a:extLst>
              <a:ext uri="{FF2B5EF4-FFF2-40B4-BE49-F238E27FC236}">
                <a16:creationId xmlns="" xmlns:a16="http://schemas.microsoft.com/office/drawing/2014/main" id="{66F33561-BEC5-429C-BE5C-72991AB76265}"/>
              </a:ext>
            </a:extLst>
          </p:cNvPr>
          <p:cNvSpPr/>
          <p:nvPr/>
        </p:nvSpPr>
        <p:spPr>
          <a:xfrm>
            <a:off x="1044028" y="4513823"/>
            <a:ext cx="2852064" cy="295978"/>
          </a:xfrm>
          <a:prstGeom prst="rect">
            <a:avLst/>
          </a:prstGeom>
        </p:spPr>
        <p:txBody>
          <a:bodyPr wrap="none">
            <a:spAutoFit/>
          </a:bodyPr>
          <a:lstStyle/>
          <a:p>
            <a:pPr algn="ctr">
              <a:lnSpc>
                <a:spcPct val="150000"/>
              </a:lnSpc>
              <a:spcBef>
                <a:spcPts val="600"/>
              </a:spcBef>
              <a:spcAft>
                <a:spcPts val="600"/>
              </a:spcAft>
            </a:pPr>
            <a:r>
              <a:rPr lang="zh-CN" altLang="en-US" sz="1000" kern="0" dirty="0">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000" kern="0" dirty="0">
                <a:latin typeface="微软雅黑" panose="020B0503020204020204" pitchFamily="34" charset="-122"/>
                <a:ea typeface="微软雅黑" panose="020B0503020204020204" pitchFamily="34" charset="-122"/>
                <a:cs typeface="Times New Roman" panose="02020603050405020304" pitchFamily="18" charset="0"/>
              </a:rPr>
              <a:t> XXXXXXXXXXXXXXXXXXXXXXXXXXXXXX</a:t>
            </a:r>
            <a:endParaRPr lang="zh-CN" altLang="zh-CN" sz="1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文本框 30">
            <a:extLst>
              <a:ext uri="{FF2B5EF4-FFF2-40B4-BE49-F238E27FC236}">
                <a16:creationId xmlns="" xmlns:a16="http://schemas.microsoft.com/office/drawing/2014/main" id="{2678D2CE-5823-4CAB-8C35-5647529E46A0}"/>
              </a:ext>
            </a:extLst>
          </p:cNvPr>
          <p:cNvSpPr txBox="1"/>
          <p:nvPr/>
        </p:nvSpPr>
        <p:spPr>
          <a:xfrm>
            <a:off x="555555" y="1142226"/>
            <a:ext cx="6105847" cy="276999"/>
          </a:xfrm>
          <a:prstGeom prst="rect">
            <a:avLst/>
          </a:prstGeom>
          <a:noFill/>
        </p:spPr>
        <p:txBody>
          <a:bodyPr wrap="square">
            <a:spAutoFit/>
          </a:bodyPr>
          <a:lstStyle/>
          <a:p>
            <a:pPr marL="285750" indent="-285750">
              <a:buFont typeface="Wingdings" panose="05000000000000000000" pitchFamily="2" charset="2"/>
              <a:buChar char="u"/>
            </a:pPr>
            <a:r>
              <a:rPr kumimoji="0" lang="zh-CN" altLang="en-US" sz="1200"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结果</a:t>
            </a:r>
            <a:r>
              <a:rPr kumimoji="0" lang="en-US" altLang="zh-CN" sz="1200"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3</a:t>
            </a:r>
            <a:r>
              <a:rPr lang="zh-CN" altLang="en-US" sz="1200" b="1" dirty="0">
                <a:solidFill>
                  <a:prstClr val="black"/>
                </a:solidFill>
                <a:latin typeface="Arial" panose="020F0502020204030204"/>
                <a:ea typeface="微软雅黑"/>
                <a:cs typeface="+mn-ea"/>
                <a:sym typeface="+mn-lt"/>
              </a:rPr>
              <a:t>：癌症分化的轨迹具有诊断的</a:t>
            </a:r>
            <a:r>
              <a:rPr lang="zh-CN" altLang="en-US" sz="1200" b="1" dirty="0" smtClean="0">
                <a:solidFill>
                  <a:prstClr val="black"/>
                </a:solidFill>
                <a:latin typeface="Arial" panose="020F0502020204030204"/>
                <a:ea typeface="微软雅黑"/>
                <a:cs typeface="+mn-ea"/>
                <a:sym typeface="+mn-lt"/>
              </a:rPr>
              <a:t>效应</a:t>
            </a:r>
            <a:r>
              <a:rPr lang="zh-CN" altLang="en-US" sz="1200" b="1" dirty="0">
                <a:solidFill>
                  <a:prstClr val="black"/>
                </a:solidFill>
                <a:latin typeface="Arial" panose="020F0502020204030204"/>
                <a:ea typeface="微软雅黑"/>
                <a:cs typeface="+mn-ea"/>
                <a:sym typeface="+mn-lt"/>
              </a:rPr>
              <a:t>并</a:t>
            </a:r>
            <a:r>
              <a:rPr lang="zh-CN" altLang="en-US" sz="1200" b="1" dirty="0" smtClean="0">
                <a:solidFill>
                  <a:prstClr val="black"/>
                </a:solidFill>
                <a:latin typeface="Arial" panose="020F0502020204030204"/>
                <a:ea typeface="微软雅黑"/>
                <a:cs typeface="+mn-ea"/>
                <a:sym typeface="+mn-lt"/>
              </a:rPr>
              <a:t>可能</a:t>
            </a:r>
            <a:r>
              <a:rPr lang="zh-CN" altLang="en-US" sz="1200" b="1" dirty="0">
                <a:solidFill>
                  <a:prstClr val="black"/>
                </a:solidFill>
                <a:latin typeface="Arial" panose="020F0502020204030204"/>
                <a:ea typeface="微软雅黑"/>
                <a:cs typeface="+mn-ea"/>
                <a:sym typeface="+mn-lt"/>
              </a:rPr>
              <a:t>作为治疗的靶向</a:t>
            </a:r>
            <a:endParaRPr lang="zh-CN" altLang="en-US" sz="1400" dirty="0"/>
          </a:p>
        </p:txBody>
      </p:sp>
      <p:sp>
        <p:nvSpPr>
          <p:cNvPr id="35" name="矩形 34">
            <a:extLst>
              <a:ext uri="{FF2B5EF4-FFF2-40B4-BE49-F238E27FC236}">
                <a16:creationId xmlns="" xmlns:a16="http://schemas.microsoft.com/office/drawing/2014/main" id="{A199414A-64BC-4408-BFB7-4492BDEE61D8}"/>
              </a:ext>
            </a:extLst>
          </p:cNvPr>
          <p:cNvSpPr/>
          <p:nvPr/>
        </p:nvSpPr>
        <p:spPr>
          <a:xfrm>
            <a:off x="5221411" y="1565015"/>
            <a:ext cx="3251135" cy="3366172"/>
          </a:xfrm>
          <a:prstGeom prst="rect">
            <a:avLst/>
          </a:prstGeom>
          <a:noFill/>
          <a:ln w="9525">
            <a:solidFill>
              <a:srgbClr val="D21B3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 xmlns:a16="http://schemas.microsoft.com/office/drawing/2014/main" id="{2ABA7344-B785-45E3-9712-BC4A955A4AE0}"/>
              </a:ext>
            </a:extLst>
          </p:cNvPr>
          <p:cNvSpPr txBox="1"/>
          <p:nvPr/>
        </p:nvSpPr>
        <p:spPr>
          <a:xfrm>
            <a:off x="5221411" y="1567967"/>
            <a:ext cx="3136936" cy="3323987"/>
          </a:xfrm>
          <a:prstGeom prst="rect">
            <a:avLst/>
          </a:prstGeom>
          <a:noFill/>
        </p:spPr>
        <p:txBody>
          <a:bodyPr wrap="square">
            <a:spAutoFit/>
          </a:bodyPr>
          <a:lstStyle/>
          <a:p>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研究方法：</a:t>
            </a:r>
          </a:p>
          <a:p>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RNA</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速率分析；</a:t>
            </a:r>
            <a:endPar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131</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例存活的</a:t>
            </a:r>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PF-EPN</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预后性分析；</a:t>
            </a:r>
            <a:endPar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靶向潜在的信号通路</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以及表达</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特征的特异生物标记</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物（</a:t>
            </a:r>
            <a:r>
              <a:rPr lang="en-US" altLang="zh-CN" sz="1200" dirty="0" err="1"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DGIdb</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数据库）。</a:t>
            </a:r>
            <a:endPar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400" dirty="0"/>
          </a:p>
          <a:p>
            <a:r>
              <a:rPr lang="zh-CN" altLang="en-US"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主要结果：</a:t>
            </a:r>
            <a:endParaRPr lang="en-US" altLang="zh-CN"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1):PF-EPN</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中单细胞等级反映了生理上停滞的分化轨迹，从</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NSC</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样肿瘤细胞群体到神经元前体样、未成熟神经胶质样以及更加分化的室管膜样</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种系；</a:t>
            </a:r>
            <a:endPar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室管膜分化和更高年龄的</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EPN</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病人之间存在正相关，而</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PF-</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神经元</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前体特异的</a:t>
            </a:r>
            <a:r>
              <a:rPr lang="en-US"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/PF-NSC</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特异的标记物和年龄之间</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负相关；</a:t>
            </a:r>
            <a:endPar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转录</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状态的</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风险预测</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因子，是未来</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治疗策略</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中第一</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个亚群特异性并且靶向分子肿瘤</a:t>
            </a:r>
            <a:r>
              <a:rPr lang="zh-CN" altLang="en-US" sz="12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依赖。</a:t>
            </a:r>
            <a:endParaRPr lang="zh-CN" altLang="en-US" sz="1200" dirty="0"/>
          </a:p>
        </p:txBody>
      </p:sp>
      <p:pic>
        <p:nvPicPr>
          <p:cNvPr id="6" name="图片 5"/>
          <p:cNvPicPr>
            <a:picLocks noChangeAspect="1"/>
          </p:cNvPicPr>
          <p:nvPr/>
        </p:nvPicPr>
        <p:blipFill>
          <a:blip r:embed="rId3"/>
          <a:stretch>
            <a:fillRect/>
          </a:stretch>
        </p:blipFill>
        <p:spPr>
          <a:xfrm>
            <a:off x="395536" y="1419225"/>
            <a:ext cx="4752528" cy="3390576"/>
          </a:xfrm>
          <a:prstGeom prst="rect">
            <a:avLst/>
          </a:prstGeom>
        </p:spPr>
      </p:pic>
      <p:sp>
        <p:nvSpPr>
          <p:cNvPr id="15" name="矩形 14">
            <a:extLst>
              <a:ext uri="{FF2B5EF4-FFF2-40B4-BE49-F238E27FC236}">
                <a16:creationId xmlns="" xmlns:a16="http://schemas.microsoft.com/office/drawing/2014/main" id="{66F33561-BEC5-429C-BE5C-72991AB76265}"/>
              </a:ext>
            </a:extLst>
          </p:cNvPr>
          <p:cNvSpPr/>
          <p:nvPr/>
        </p:nvSpPr>
        <p:spPr>
          <a:xfrm>
            <a:off x="655300" y="4763635"/>
            <a:ext cx="3629519" cy="323165"/>
          </a:xfrm>
          <a:prstGeom prst="rect">
            <a:avLst/>
          </a:prstGeom>
        </p:spPr>
        <p:txBody>
          <a:bodyPr wrap="none">
            <a:spAutoFit/>
          </a:bodyPr>
          <a:lstStyle/>
          <a:p>
            <a:pPr algn="ctr">
              <a:lnSpc>
                <a:spcPct val="150000"/>
              </a:lnSpc>
              <a:spcBef>
                <a:spcPts val="600"/>
              </a:spcBef>
              <a:spcAft>
                <a:spcPts val="600"/>
              </a:spcAft>
            </a:pPr>
            <a:r>
              <a:rPr lang="zh-CN" altLang="en-US" sz="1000" kern="0" dirty="0">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000" kern="0" dirty="0">
                <a:latin typeface="微软雅黑" panose="020B0503020204020204" pitchFamily="34" charset="-122"/>
                <a:ea typeface="微软雅黑" panose="020B0503020204020204" pitchFamily="34" charset="-122"/>
                <a:cs typeface="Times New Roman" panose="02020603050405020304" pitchFamily="18" charset="0"/>
              </a:rPr>
              <a:t> PF-EPN</a:t>
            </a:r>
            <a:r>
              <a:rPr lang="zh-CN" altLang="en-US" sz="1000" kern="0" dirty="0">
                <a:latin typeface="微软雅黑" panose="020B0503020204020204" pitchFamily="34" charset="-122"/>
                <a:ea typeface="微软雅黑" panose="020B0503020204020204" pitchFamily="34" charset="-122"/>
                <a:cs typeface="Times New Roman" panose="02020603050405020304" pitchFamily="18" charset="0"/>
              </a:rPr>
              <a:t>中肿瘤细胞分化轨迹以及它们的诊断和治疗相关性</a:t>
            </a:r>
            <a:endParaRPr lang="zh-CN" altLang="zh-CN" sz="1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9771068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5991</TotalTime>
  <Words>2651</Words>
  <Application>Microsoft Office PowerPoint</Application>
  <PresentationFormat>全屏显示(16:9)</PresentationFormat>
  <Paragraphs>162</Paragraphs>
  <Slides>16</Slides>
  <Notes>14</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16</vt:i4>
      </vt:variant>
    </vt:vector>
  </HeadingPairs>
  <TitlesOfParts>
    <vt:vector size="31" baseType="lpstr">
      <vt:lpstr>BG-YH Bold</vt:lpstr>
      <vt:lpstr>BG-YH Regular</vt:lpstr>
      <vt:lpstr>Source Han Sans CN</vt:lpstr>
      <vt:lpstr>等线</vt:lpstr>
      <vt:lpstr>等线 Light</vt:lpstr>
      <vt:lpstr>黑体</vt:lpstr>
      <vt:lpstr>思源黑体 CN Regular</vt:lpstr>
      <vt:lpstr>宋体</vt:lpstr>
      <vt:lpstr>微软雅黑</vt:lpstr>
      <vt:lpstr>Arial</vt:lpstr>
      <vt:lpstr>Calibri</vt:lpstr>
      <vt:lpstr>Times New Roman</vt:lpstr>
      <vt:lpstr>Wingdings</vt:lpstr>
      <vt:lpstr>Office 主题</vt:lpstr>
      <vt:lpstr>自定义设计方案</vt:lpstr>
      <vt:lpstr>单细胞RNA测序揭示小儿室管膜瘤的细胞层次结构和受损的发育轨迹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王玲玲</dc:creator>
  <cp:lastModifiedBy>Microsoft</cp:lastModifiedBy>
  <cp:revision>206</cp:revision>
  <dcterms:created xsi:type="dcterms:W3CDTF">2014-05-16T02:11:00Z</dcterms:created>
  <dcterms:modified xsi:type="dcterms:W3CDTF">2020-11-02T02:02:20Z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2052-10.1.0.5850</vt:lpwstr>
  </property>
</Properties>
</file>